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6" r:id="rId2"/>
    <p:sldId id="277" r:id="rId3"/>
    <p:sldId id="290" r:id="rId4"/>
    <p:sldId id="285" r:id="rId5"/>
    <p:sldId id="286" r:id="rId6"/>
    <p:sldId id="278" r:id="rId7"/>
    <p:sldId id="287" r:id="rId8"/>
    <p:sldId id="283" r:id="rId9"/>
    <p:sldId id="274" r:id="rId10"/>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extLst>
    <p:ext uri="{EFAFB233-063F-42B5-8137-9DF3F51BA10A}">
      <p15:sldGuideLst xmlns:p15="http://schemas.microsoft.com/office/powerpoint/2012/main">
        <p15:guide id="1" orient="horz" pos="21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showGuides="1">
      <p:cViewPr varScale="1">
        <p:scale>
          <a:sx n="70" d="100"/>
          <a:sy n="70" d="100"/>
        </p:scale>
        <p:origin x="1386" y="90"/>
      </p:cViewPr>
      <p:guideLst>
        <p:guide orient="horz" pos="2128"/>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I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I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BF8725A-0B64-4653-9F30-468A043AC4A5}" type="slidenum">
              <a:rPr kumimoji="0" lang="en-I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I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07534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a:solidFill>
              <a:srgbClr val="000000"/>
            </a:solidFill>
            <a:miter/>
          </a:ln>
        </p:spPr>
      </p:sp>
      <p:sp>
        <p:nvSpPr>
          <p:cNvPr id="7170" name="Notes Placeholder 2"/>
          <p:cNvSpPr>
            <a:spLocks noGrp="1"/>
          </p:cNvSpPr>
          <p:nvPr>
            <p:ph type="body"/>
          </p:nvPr>
        </p:nvSpPr>
        <p:spPr>
          <a:noFill/>
          <a:ln>
            <a:noFill/>
          </a:ln>
        </p:spPr>
        <p:txBody>
          <a:bodyPr wrap="square" lIns="91440" tIns="45720" rIns="91440" bIns="45720" anchor="t"/>
          <a:lstStyle/>
          <a:p>
            <a:pPr lvl="0"/>
            <a:endParaRPr lang="en-US" altLang="zh-CN" dirty="0"/>
          </a:p>
        </p:txBody>
      </p:sp>
      <p:sp>
        <p:nvSpPr>
          <p:cNvPr id="7171" name="Slide Number Placeholder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IN" altLang="x-none" sz="1200" dirty="0">
                <a:latin typeface="Arial" panose="020B0604020202020204" pitchFamily="34" charset="0"/>
              </a:rPr>
              <a:t>1</a:t>
            </a:fld>
            <a:endParaRPr lang="en-IN" altLang="x-none" sz="1200" dirty="0">
              <a:latin typeface="Arial" panose="020B0604020202020204" pitchFamily="34" charset="0"/>
            </a:endParaRPr>
          </a:p>
        </p:txBody>
      </p:sp>
    </p:spTree>
    <p:extLst>
      <p:ext uri="{BB962C8B-B14F-4D97-AF65-F5344CB8AC3E}">
        <p14:creationId xmlns:p14="http://schemas.microsoft.com/office/powerpoint/2010/main" val="83995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a:solidFill>
              <a:srgbClr val="000000"/>
            </a:solidFill>
            <a:miter/>
          </a:ln>
        </p:spPr>
      </p:sp>
      <p:sp>
        <p:nvSpPr>
          <p:cNvPr id="9218" name="Notes Placeholder 2"/>
          <p:cNvSpPr>
            <a:spLocks noGrp="1"/>
          </p:cNvSpPr>
          <p:nvPr>
            <p:ph type="body"/>
          </p:nvPr>
        </p:nvSpPr>
        <p:spPr>
          <a:noFill/>
          <a:ln>
            <a:noFill/>
          </a:ln>
        </p:spPr>
        <p:txBody>
          <a:bodyPr wrap="square" lIns="91440" tIns="45720" rIns="91440" bIns="45720" anchor="t"/>
          <a:lstStyle/>
          <a:p>
            <a:pPr lvl="0" eaLnBrk="1" hangingPunct="1">
              <a:spcBef>
                <a:spcPct val="0"/>
              </a:spcBef>
            </a:pPr>
            <a:endParaRPr lang="en-US" altLang="zh-CN" dirty="0"/>
          </a:p>
        </p:txBody>
      </p:sp>
      <p:sp>
        <p:nvSpPr>
          <p:cNvPr id="9219" name="Slide Number Placeholder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US" altLang="zh-CN" sz="1200" dirty="0">
                <a:latin typeface="Arial" panose="020B0604020202020204" pitchFamily="34" charset="0"/>
                <a:ea typeface="SimSun" panose="02010600030101010101" pitchFamily="2" charset="-122"/>
              </a:rPr>
              <a:t>2</a:t>
            </a:fld>
            <a:endParaRPr lang="en-US" altLang="zh-CN" sz="12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78434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36329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a:solidFill>
              <a:srgbClr val="000000"/>
            </a:solidFill>
            <a:miter/>
          </a:ln>
        </p:spPr>
      </p:sp>
      <p:sp>
        <p:nvSpPr>
          <p:cNvPr id="16386" name="Notes Placeholder 2"/>
          <p:cNvSpPr>
            <a:spLocks noGrp="1"/>
          </p:cNvSpPr>
          <p:nvPr>
            <p:ph type="body"/>
          </p:nvPr>
        </p:nvSpPr>
        <p:spPr>
          <a:noFill/>
          <a:ln>
            <a:noFill/>
          </a:ln>
        </p:spPr>
        <p:txBody>
          <a:bodyPr wrap="square" lIns="91440" tIns="45720" rIns="91440" bIns="45720" anchor="t"/>
          <a:lstStyle/>
          <a:p>
            <a:pPr lvl="0"/>
            <a:endParaRPr lang="en-US" altLang="zh-CN" dirty="0"/>
          </a:p>
        </p:txBody>
      </p:sp>
      <p:sp>
        <p:nvSpPr>
          <p:cNvPr id="16387" name="Slide Number Placeholder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IN" altLang="x-none" sz="1200" dirty="0">
                <a:latin typeface="Arial" panose="020B0604020202020204" pitchFamily="34" charset="0"/>
              </a:rPr>
              <a:t>7</a:t>
            </a:fld>
            <a:endParaRPr lang="en-IN" altLang="x-none" sz="1200" dirty="0">
              <a:latin typeface="Arial" panose="020B0604020202020204" pitchFamily="34" charset="0"/>
            </a:endParaRPr>
          </a:p>
        </p:txBody>
      </p:sp>
    </p:spTree>
    <p:extLst>
      <p:ext uri="{BB962C8B-B14F-4D97-AF65-F5344CB8AC3E}">
        <p14:creationId xmlns:p14="http://schemas.microsoft.com/office/powerpoint/2010/main" val="28736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a:solidFill>
              <a:srgbClr val="000000"/>
            </a:solidFill>
            <a:miter/>
          </a:ln>
        </p:spPr>
      </p:sp>
      <p:sp>
        <p:nvSpPr>
          <p:cNvPr id="14338" name="Notes Placeholder 2"/>
          <p:cNvSpPr>
            <a:spLocks noGrp="1"/>
          </p:cNvSpPr>
          <p:nvPr>
            <p:ph type="body"/>
          </p:nvPr>
        </p:nvSpPr>
        <p:spPr>
          <a:noFill/>
          <a:ln>
            <a:noFill/>
          </a:ln>
        </p:spPr>
        <p:txBody>
          <a:bodyPr wrap="square" lIns="91440" tIns="45720" rIns="91440" bIns="45720" anchor="t"/>
          <a:lstStyle/>
          <a:p>
            <a:pPr lvl="0"/>
            <a:endParaRPr lang="en-IN" altLang="x-none" dirty="0"/>
          </a:p>
        </p:txBody>
      </p:sp>
      <p:sp>
        <p:nvSpPr>
          <p:cNvPr id="14339" name="Slide Number Placeholder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IN" altLang="x-none" sz="1200" dirty="0">
                <a:latin typeface="Arial" panose="020B0604020202020204" pitchFamily="34" charset="0"/>
              </a:rPr>
              <a:t>8</a:t>
            </a:fld>
            <a:endParaRPr lang="en-IN" altLang="x-none" sz="1200" dirty="0">
              <a:latin typeface="Arial" panose="020B0604020202020204" pitchFamily="34" charset="0"/>
            </a:endParaRPr>
          </a:p>
        </p:txBody>
      </p:sp>
    </p:spTree>
    <p:extLst>
      <p:ext uri="{BB962C8B-B14F-4D97-AF65-F5344CB8AC3E}">
        <p14:creationId xmlns:p14="http://schemas.microsoft.com/office/powerpoint/2010/main" val="1382700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C:\Users\Naveen\Desktop\cova ppt.jpg"/>
          <p:cNvPicPr>
            <a:picLocks noChangeAspect="1"/>
          </p:cNvPicPr>
          <p:nvPr userDrawn="1"/>
        </p:nvPicPr>
        <p:blipFill>
          <a:blip r:embed="rId2"/>
          <a:stretch>
            <a:fillRect/>
          </a:stretch>
        </p:blipFill>
        <p:spPr>
          <a:xfrm>
            <a:off x="0" y="0"/>
            <a:ext cx="9144000" cy="6858000"/>
          </a:xfrm>
          <a:prstGeom prst="rect">
            <a:avLst/>
          </a:prstGeom>
          <a:noFill/>
          <a:ln w="9525">
            <a:noFill/>
          </a:ln>
        </p:spPr>
      </p:pic>
      <p:pic>
        <p:nvPicPr>
          <p:cNvPr id="2051" name="Picture 3"/>
          <p:cNvPicPr>
            <a:picLocks noChangeAspect="1"/>
          </p:cNvPicPr>
          <p:nvPr userDrawn="1"/>
        </p:nvPicPr>
        <p:blipFill>
          <a:blip r:embed="rId3"/>
          <a:stretch>
            <a:fillRect/>
          </a:stretch>
        </p:blipFill>
        <p:spPr>
          <a:xfrm>
            <a:off x="3505200" y="6132513"/>
            <a:ext cx="2057400" cy="573087"/>
          </a:xfrm>
          <a:prstGeom prst="rect">
            <a:avLst/>
          </a:prstGeom>
          <a:noFill/>
          <a:ln w="9525">
            <a:noFill/>
          </a:ln>
        </p:spPr>
      </p:pic>
      <p:sp>
        <p:nvSpPr>
          <p:cNvPr id="7"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en-US" strike="noStrike" noProof="1"/>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smtClean="0"/>
              <a:t>Click to edit Master subtitle style</a:t>
            </a:r>
            <a:endParaRPr lang="en-US" strike="noStrike" noProof="1"/>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236F3FA-5011-4D44-AD8D-6060394DD59D}"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3074" name="Picture 2" descr="C:\Users\Naveen\Desktop\caova inner.jpg"/>
          <p:cNvPicPr>
            <a:picLocks noChangeAspect="1"/>
          </p:cNvPicPr>
          <p:nvPr userDrawn="1"/>
        </p:nvPicPr>
        <p:blipFill>
          <a:blip r:embed="rId2"/>
          <a:stretch>
            <a:fillRect/>
          </a:stretch>
        </p:blipFill>
        <p:spPr>
          <a:xfrm>
            <a:off x="0" y="0"/>
            <a:ext cx="9144000" cy="6859588"/>
          </a:xfrm>
          <a:prstGeom prst="rect">
            <a:avLst/>
          </a:prstGeom>
          <a:noFill/>
          <a:ln w="9525">
            <a:noFill/>
          </a:ln>
        </p:spPr>
      </p:pic>
      <p:sp>
        <p:nvSpPr>
          <p:cNvPr id="8" name="TextBox 7"/>
          <p:cNvSpPr txBox="1">
            <a:spLocks noChangeArrowheads="1"/>
          </p:cNvSpPr>
          <p:nvPr/>
        </p:nvSpPr>
        <p:spPr bwMode="auto">
          <a:xfrm>
            <a:off x="3581400" y="6553200"/>
            <a:ext cx="4343400" cy="4619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sym typeface="+mn-ea"/>
              </a:rPr>
              <a:t>www.covanetwork.org       ©copyright 2014 All rights reserved</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sym typeface="+mn-ea"/>
            </a:endParaRPr>
          </a:p>
        </p:txBody>
      </p:sp>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A433873-494F-4508-A638-17555D7F317B}"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8" name="Picture 2" descr="C:\Users\Naveen\Desktop\cova ppt.jpg"/>
          <p:cNvPicPr>
            <a:picLocks noChangeAspect="1"/>
          </p:cNvPicPr>
          <p:nvPr userDrawn="1"/>
        </p:nvPicPr>
        <p:blipFill>
          <a:blip r:embed="rId3"/>
          <a:stretch>
            <a:fillRect/>
          </a:stretch>
        </p:blipFill>
        <p:spPr>
          <a:xfrm>
            <a:off x="0" y="0"/>
            <a:ext cx="9144000" cy="6858000"/>
          </a:xfrm>
          <a:prstGeom prst="rect">
            <a:avLst/>
          </a:prstGeom>
          <a:noFill/>
          <a:ln w="9525">
            <a:noFill/>
          </a:ln>
        </p:spPr>
      </p:pic>
      <p:pic>
        <p:nvPicPr>
          <p:cNvPr id="4099" name="Picture 3"/>
          <p:cNvPicPr>
            <a:picLocks noChangeAspect="1"/>
          </p:cNvPicPr>
          <p:nvPr userDrawn="1"/>
        </p:nvPicPr>
        <p:blipFill>
          <a:blip r:embed="rId4"/>
          <a:stretch>
            <a:fillRect/>
          </a:stretch>
        </p:blipFill>
        <p:spPr>
          <a:xfrm>
            <a:off x="3505200" y="6132513"/>
            <a:ext cx="2057400" cy="573087"/>
          </a:xfrm>
          <a:prstGeom prst="rect">
            <a:avLst/>
          </a:prstGeom>
          <a:noFill/>
          <a:ln w="9525">
            <a:noFill/>
          </a:ln>
        </p:spPr>
      </p:pic>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30D8F20-A31B-4ED7-B2A4-B106D0461603}"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zh-CN" dirty="0"/>
              <a:t>Click to edit Master title style</a:t>
            </a:r>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anchor="t"/>
          <a:lstStyle/>
          <a:p>
            <a:pPr lvl="0" indent="-342900"/>
            <a:r>
              <a:rPr lang="en-US" altLang="zh-CN" dirty="0"/>
              <a:t>Click to edit Master text styles</a:t>
            </a:r>
          </a:p>
          <a:p>
            <a:pPr lvl="1" indent="-285750"/>
            <a:r>
              <a:rPr lang="en-US" altLang="zh-CN" dirty="0"/>
              <a:t>Second level</a:t>
            </a:r>
          </a:p>
          <a:p>
            <a:pPr lvl="2" indent="-228600"/>
            <a:r>
              <a:rPr lang="en-US" altLang="zh-CN" dirty="0"/>
              <a:t>Third level</a:t>
            </a:r>
          </a:p>
          <a:p>
            <a:pPr lvl="3" indent="-228600"/>
            <a:r>
              <a:rPr lang="en-US" altLang="zh-CN" dirty="0"/>
              <a:t>Fourth level</a:t>
            </a:r>
          </a:p>
          <a:p>
            <a:pPr lvl="4" indent="-228600"/>
            <a:r>
              <a:rPr lang="en-US" altLang="zh-CN"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9290544-AAEE-4F1D-A8B2-245164A9D886}" type="slidenum">
              <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4" descr="C:\Users\UNHCR\Contacts\Desktop\Human Chain 300 copy.jpg"/>
          <p:cNvPicPr>
            <a:picLocks noChangeAspect="1"/>
          </p:cNvPicPr>
          <p:nvPr/>
        </p:nvPicPr>
        <p:blipFill>
          <a:blip r:embed="rId3"/>
          <a:stretch>
            <a:fillRect/>
          </a:stretch>
        </p:blipFill>
        <p:spPr>
          <a:xfrm>
            <a:off x="0" y="0"/>
            <a:ext cx="9144000" cy="5961063"/>
          </a:xfrm>
          <a:prstGeom prst="rect">
            <a:avLst/>
          </a:prstGeom>
          <a:noFill/>
          <a:ln w="9525">
            <a:noFill/>
          </a:ln>
        </p:spPr>
      </p:pic>
      <p:sp>
        <p:nvSpPr>
          <p:cNvPr id="2" name="Title 1"/>
          <p:cNvSpPr>
            <a:spLocks noGrp="1"/>
          </p:cNvSpPr>
          <p:nvPr>
            <p:ph type="ctrTitle"/>
          </p:nvPr>
        </p:nvSpPr>
        <p:spPr>
          <a:xfrm>
            <a:off x="0" y="0"/>
            <a:ext cx="4343400" cy="3657600"/>
          </a:xfrm>
        </p:spPr>
        <p:txBody>
          <a:bodyPr vert="horz" wrap="square" lIns="91440" tIns="45720" rIns="91440" bIns="45720" numCol="1" anchor="ctr" anchorCtr="0" compatLnSpc="1">
            <a:normAutofit fontScale="90000"/>
          </a:bodyPr>
          <a:lstStyle/>
          <a:p>
            <a:pPr marL="0" marR="0" lvl="0" indent="0" algn="ctr" defTabSz="914400" rtl="0" eaLnBrk="0" fontAlgn="auto" latinLnBrk="0" hangingPunct="0">
              <a:lnSpc>
                <a:spcPct val="100000"/>
              </a:lnSpc>
              <a:spcBef>
                <a:spcPct val="20000"/>
              </a:spcBef>
              <a:spcAft>
                <a:spcPts val="0"/>
              </a:spcAft>
              <a:buClrTx/>
              <a:buSzTx/>
              <a:buFontTx/>
              <a:buNone/>
              <a:defRPr/>
            </a:pPr>
            <a:r>
              <a:rPr kumimoji="0" lang="en-IN" sz="3600" b="1" i="0" u="none" strike="noStrike" kern="1200" cap="none" spc="0" normalizeH="0" baseline="0" noProof="0" dirty="0" smtClean="0">
                <a:ln>
                  <a:noFill/>
                </a:ln>
                <a:solidFill>
                  <a:srgbClr val="C00000"/>
                </a:solidFill>
                <a:effectLst/>
                <a:uLnTx/>
                <a:uFillTx/>
                <a:latin typeface="+mj-lt"/>
                <a:ea typeface="+mj-ea"/>
                <a:cs typeface="+mj-cs"/>
              </a:rPr>
              <a:t>COVA </a:t>
            </a:r>
            <a:r>
              <a:rPr kumimoji="0" lang="en-US" sz="6000" b="0" i="0" u="none" strike="noStrike" kern="1200" cap="none" spc="0" normalizeH="0" baseline="0" noProof="0" dirty="0" smtClean="0">
                <a:ln>
                  <a:noFill/>
                </a:ln>
                <a:solidFill>
                  <a:srgbClr val="C00000"/>
                </a:solidFill>
                <a:effectLst/>
                <a:uLnTx/>
                <a:uFillTx/>
                <a:latin typeface="+mj-lt"/>
                <a:ea typeface="+mj-ea"/>
                <a:cs typeface="+mj-cs"/>
              </a:rPr>
              <a:t/>
            </a:r>
            <a:br>
              <a:rPr kumimoji="0" lang="en-US" sz="6000" b="0" i="0" u="none" strike="noStrike" kern="1200" cap="none" spc="0" normalizeH="0" baseline="0" noProof="0" dirty="0" smtClean="0">
                <a:ln>
                  <a:noFill/>
                </a:ln>
                <a:solidFill>
                  <a:srgbClr val="C00000"/>
                </a:solidFill>
                <a:effectLst/>
                <a:uLnTx/>
                <a:uFillTx/>
                <a:latin typeface="+mj-lt"/>
                <a:ea typeface="+mj-ea"/>
                <a:cs typeface="+mj-cs"/>
              </a:rPr>
            </a:br>
            <a:r>
              <a:rPr kumimoji="0" lang="en-US" sz="100" b="0" i="0" u="none" strike="noStrike" kern="1200" cap="none" spc="0" normalizeH="0" baseline="0" noProof="0" dirty="0" smtClean="0">
                <a:ln>
                  <a:noFill/>
                </a:ln>
                <a:solidFill>
                  <a:srgbClr val="C00000"/>
                </a:solidFill>
                <a:effectLst/>
                <a:uLnTx/>
                <a:uFillTx/>
                <a:latin typeface="+mj-lt"/>
                <a:ea typeface="+mj-ea"/>
                <a:cs typeface="+mj-cs"/>
              </a:rPr>
              <a:t/>
            </a:r>
            <a:br>
              <a:rPr kumimoji="0" lang="en-US" sz="100" b="0" i="0" u="none" strike="noStrike" kern="1200" cap="none" spc="0" normalizeH="0" baseline="0" noProof="0" dirty="0" smtClean="0">
                <a:ln>
                  <a:noFill/>
                </a:ln>
                <a:solidFill>
                  <a:srgbClr val="C00000"/>
                </a:solidFill>
                <a:effectLst/>
                <a:uLnTx/>
                <a:uFillTx/>
                <a:latin typeface="+mj-lt"/>
                <a:ea typeface="+mj-ea"/>
                <a:cs typeface="+mj-cs"/>
              </a:rPr>
            </a:br>
            <a:r>
              <a:rPr kumimoji="0" lang="en-US" sz="100" b="0" i="0" u="none" strike="noStrike" kern="1200" cap="none" spc="0" normalizeH="0" baseline="0" noProof="0" dirty="0" smtClean="0">
                <a:ln>
                  <a:noFill/>
                </a:ln>
                <a:solidFill>
                  <a:srgbClr val="C00000"/>
                </a:solidFill>
                <a:effectLst/>
                <a:uLnTx/>
                <a:uFillTx/>
                <a:latin typeface="+mj-lt"/>
                <a:ea typeface="+mj-ea"/>
                <a:cs typeface="+mj-cs"/>
              </a:rPr>
              <a:t>C</a:t>
            </a:r>
            <a:r>
              <a:rPr kumimoji="0" lang="en-IN" altLang="en-US" sz="100" b="0" i="0" u="none" strike="noStrike" kern="1200" cap="none" spc="0" normalizeH="0" baseline="0" noProof="0" dirty="0" smtClean="0">
                <a:ln>
                  <a:noFill/>
                </a:ln>
                <a:solidFill>
                  <a:srgbClr val="C00000"/>
                </a:solidFill>
                <a:effectLst/>
                <a:uLnTx/>
                <a:uFillTx/>
                <a:latin typeface="+mj-lt"/>
                <a:ea typeface="+mj-ea"/>
                <a:cs typeface="+mj-cs"/>
              </a:rPr>
              <a:t>CCCCCCCo</a:t>
            </a:r>
            <a:r>
              <a:rPr kumimoji="0" lang="en-IN" sz="2800" b="1" i="0" u="none" strike="noStrike" kern="1200" cap="none" spc="0" normalizeH="0" baseline="0" noProof="0" dirty="0" smtClean="0">
                <a:ln>
                  <a:noFill/>
                </a:ln>
                <a:solidFill>
                  <a:srgbClr val="C00000"/>
                </a:solidFill>
                <a:effectLst/>
                <a:uLnTx/>
                <a:uFillTx/>
                <a:latin typeface="+mj-lt"/>
                <a:ea typeface="+mj-ea"/>
                <a:cs typeface="+mj-cs"/>
              </a:rPr>
              <a:t/>
            </a:r>
            <a:br>
              <a:rPr kumimoji="0" lang="en-IN" sz="2800" b="1" i="0" u="none" strike="noStrike" kern="1200" cap="none" spc="0" normalizeH="0" baseline="0" noProof="0" dirty="0" smtClean="0">
                <a:ln>
                  <a:noFill/>
                </a:ln>
                <a:solidFill>
                  <a:srgbClr val="C00000"/>
                </a:solidFill>
                <a:effectLst/>
                <a:uLnTx/>
                <a:uFillTx/>
                <a:latin typeface="+mj-lt"/>
                <a:ea typeface="+mj-ea"/>
                <a:cs typeface="+mj-cs"/>
              </a:rPr>
            </a:br>
            <a:r>
              <a:rPr kumimoji="0" lang="en-IN" sz="2800" b="1" i="0" u="none" strike="noStrike" kern="1200" cap="none" spc="0" normalizeH="0" baseline="0" noProof="0" dirty="0" smtClean="0">
                <a:ln>
                  <a:noFill/>
                </a:ln>
                <a:solidFill>
                  <a:srgbClr val="C00000"/>
                </a:solidFill>
                <a:effectLst/>
                <a:uLnTx/>
                <a:uFillTx/>
                <a:latin typeface="+mj-lt"/>
                <a:ea typeface="+mj-ea"/>
                <a:cs typeface="+mj-cs"/>
              </a:rPr>
              <a:t>Communal Harmony</a:t>
            </a:r>
            <a:br>
              <a:rPr kumimoji="0" lang="en-IN" sz="2800" b="1" i="0" u="none" strike="noStrike" kern="1200" cap="none" spc="0" normalizeH="0" baseline="0" noProof="0" dirty="0" smtClean="0">
                <a:ln>
                  <a:noFill/>
                </a:ln>
                <a:solidFill>
                  <a:srgbClr val="C00000"/>
                </a:solidFill>
                <a:effectLst/>
                <a:uLnTx/>
                <a:uFillTx/>
                <a:latin typeface="+mj-lt"/>
                <a:ea typeface="+mj-ea"/>
                <a:cs typeface="+mj-cs"/>
              </a:rPr>
            </a:br>
            <a:r>
              <a:rPr kumimoji="0" lang="en-IN" sz="2800" b="1" i="0" u="none" strike="noStrike" kern="1200" cap="none" spc="0" normalizeH="0" baseline="0" noProof="0" dirty="0" smtClean="0">
                <a:ln>
                  <a:noFill/>
                </a:ln>
                <a:solidFill>
                  <a:srgbClr val="C00000"/>
                </a:solidFill>
                <a:effectLst/>
                <a:uLnTx/>
                <a:uFillTx/>
                <a:latin typeface="+mj-lt"/>
                <a:ea typeface="+mj-ea"/>
                <a:cs typeface="+mj-cs"/>
              </a:rPr>
              <a:t>Networking-Research- Advocacy- Structural Transformations  </a:t>
            </a:r>
            <a:r>
              <a:rPr kumimoji="0" lang="en-IN" sz="3200" b="1" i="0" u="none" strike="noStrike" kern="1200" cap="none" spc="0" normalizeH="0" baseline="0" noProof="0" dirty="0" smtClean="0">
                <a:ln>
                  <a:noFill/>
                </a:ln>
                <a:solidFill>
                  <a:srgbClr val="C00000"/>
                </a:solidFill>
                <a:effectLst/>
                <a:uLnTx/>
                <a:uFillTx/>
                <a:latin typeface="+mj-lt"/>
                <a:ea typeface="+mj-ea"/>
                <a:cs typeface="+mj-cs"/>
              </a:rPr>
              <a:t/>
            </a:r>
            <a:br>
              <a:rPr kumimoji="0" lang="en-IN" sz="3200" b="1" i="0" u="none" strike="noStrike" kern="1200" cap="none" spc="0" normalizeH="0" baseline="0" noProof="0" dirty="0" smtClean="0">
                <a:ln>
                  <a:noFill/>
                </a:ln>
                <a:solidFill>
                  <a:srgbClr val="C00000"/>
                </a:solidFill>
                <a:effectLst/>
                <a:uLnTx/>
                <a:uFillTx/>
                <a:latin typeface="+mj-lt"/>
                <a:ea typeface="+mj-ea"/>
                <a:cs typeface="+mj-cs"/>
              </a:rPr>
            </a:br>
            <a:r>
              <a:rPr kumimoji="0" lang="en-IN" sz="16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1800" b="0" i="0" u="none" strike="noStrike" kern="1200" cap="none" spc="0" normalizeH="0" baseline="0" noProof="0" dirty="0" smtClean="0">
                <a:ln>
                  <a:noFill/>
                </a:ln>
                <a:solidFill>
                  <a:srgbClr val="C00000"/>
                </a:solidFill>
                <a:effectLst/>
                <a:uLnTx/>
                <a:uFillTx/>
                <a:latin typeface="+mj-lt"/>
                <a:ea typeface="+mj-ea"/>
                <a:cs typeface="+mj-cs"/>
              </a:rPr>
              <a:t/>
            </a:r>
            <a:br>
              <a:rPr kumimoji="0" lang="en-US" sz="1800" b="0" i="0" u="none" strike="noStrike" kern="1200" cap="none" spc="0" normalizeH="0" baseline="0" noProof="0" dirty="0" smtClean="0">
                <a:ln>
                  <a:noFill/>
                </a:ln>
                <a:solidFill>
                  <a:srgbClr val="C00000"/>
                </a:solidFill>
                <a:effectLst/>
                <a:uLnTx/>
                <a:uFillTx/>
                <a:latin typeface="+mj-lt"/>
                <a:ea typeface="+mj-ea"/>
                <a:cs typeface="+mj-cs"/>
              </a:rPr>
            </a:br>
            <a:r>
              <a:rPr kumimoji="0" lang="en-IN" sz="2800" b="0" i="0" u="none" strike="noStrike" kern="1200" cap="none" spc="0" normalizeH="0" baseline="0" noProof="0" dirty="0" smtClean="0">
                <a:ln>
                  <a:noFill/>
                </a:ln>
                <a:solidFill>
                  <a:srgbClr val="C00000"/>
                </a:solidFill>
                <a:effectLst/>
                <a:uLnTx/>
                <a:uFillTx/>
                <a:latin typeface="+mj-lt"/>
                <a:ea typeface="+mj-ea"/>
                <a:cs typeface="+mj-cs"/>
              </a:rPr>
              <a:t>For a Peaceful and Egalitarian Society</a:t>
            </a:r>
            <a:r>
              <a:rPr kumimoji="0" lang="en-US" sz="3200" b="0" i="0" u="none" strike="noStrike" kern="1200" cap="none" spc="0" normalizeH="0" baseline="0" noProof="0" dirty="0" smtClean="0">
                <a:ln>
                  <a:noFill/>
                </a:ln>
                <a:solidFill>
                  <a:schemeClr val="bg1"/>
                </a:solidFill>
                <a:effectLst/>
                <a:uLnTx/>
                <a:uFillTx/>
                <a:latin typeface="+mj-lt"/>
                <a:ea typeface="+mj-ea"/>
                <a:cs typeface="+mj-cs"/>
              </a:rPr>
              <a:t/>
            </a:r>
            <a:br>
              <a:rPr kumimoji="0" lang="en-US" sz="3200" b="0" i="0" u="none" strike="noStrike" kern="1200" cap="none" spc="0" normalizeH="0" baseline="0" noProof="0" dirty="0" smtClean="0">
                <a:ln>
                  <a:noFill/>
                </a:ln>
                <a:solidFill>
                  <a:schemeClr val="bg1"/>
                </a:solidFill>
                <a:effectLst/>
                <a:uLnTx/>
                <a:uFillTx/>
                <a:latin typeface="+mj-lt"/>
                <a:ea typeface="+mj-ea"/>
                <a:cs typeface="+mj-cs"/>
              </a:rPr>
            </a:b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0-#ppt_w/2"/>
                                          </p:val>
                                        </p:tav>
                                        <p:tav tm="100000">
                                          <p:val>
                                            <p:strVal val="#ppt_x"/>
                                          </p:val>
                                        </p:tav>
                                      </p:tavLst>
                                    </p:anim>
                                    <p:anim calcmode="lin" valueType="num">
                                      <p:cBhvr additive="base">
                                        <p:cTn id="8" dur="500" fill="hold"/>
                                        <p:tgtEl>
                                          <p:spTgt spid="6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1066800"/>
          </a:xfrm>
        </p:spPr>
        <p:txBody>
          <a:bodyPr vert="horz" wrap="square" lIns="91440" tIns="45720" rIns="91440" bIns="45720" numCol="1" anchor="ctr" anchorCtr="0" compatLnSpc="1">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N" sz="4000" b="1" i="0" u="none" strike="noStrike" kern="1200" cap="none" spc="0" normalizeH="0" baseline="0" noProof="0" dirty="0" smtClean="0">
                <a:ln>
                  <a:noFill/>
                </a:ln>
                <a:solidFill>
                  <a:schemeClr val="tx1"/>
                </a:solidFill>
                <a:effectLst/>
                <a:uLnTx/>
                <a:uFillTx/>
                <a:latin typeface="+mj-lt"/>
                <a:ea typeface="+mj-ea"/>
                <a:cs typeface="+mj-cs"/>
              </a:rPr>
              <a:t>COVA</a:t>
            </a:r>
            <a:r>
              <a:rPr kumimoji="0" lang="en-US" sz="4900" b="0" i="0" u="none" strike="noStrike" kern="1200" cap="none" spc="0" normalizeH="0" baseline="0" noProof="0" dirty="0" smtClean="0">
                <a:ln>
                  <a:noFill/>
                </a:ln>
                <a:solidFill>
                  <a:schemeClr val="tx1"/>
                </a:solidFill>
                <a:effectLst/>
                <a:uLnTx/>
                <a:uFillTx/>
                <a:latin typeface="+mj-lt"/>
                <a:ea typeface="+mj-ea"/>
                <a:cs typeface="+mj-cs"/>
              </a:rPr>
              <a:t/>
            </a:r>
            <a:br>
              <a:rPr kumimoji="0" lang="en-US" sz="49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194" name="Content Placeholder 2"/>
          <p:cNvSpPr>
            <a:spLocks noGrp="1"/>
          </p:cNvSpPr>
          <p:nvPr>
            <p:ph idx="1"/>
          </p:nvPr>
        </p:nvSpPr>
        <p:spPr>
          <a:xfrm>
            <a:off x="0" y="228600"/>
            <a:ext cx="8915400" cy="6300788"/>
          </a:xfrm>
          <a:ln/>
        </p:spPr>
        <p:txBody>
          <a:bodyPr wrap="square" lIns="91440" tIns="45720" rIns="91440" bIns="45720" anchor="t"/>
          <a:lstStyle/>
          <a:p>
            <a:pPr algn="ctr">
              <a:buNone/>
            </a:pPr>
            <a:r>
              <a:rPr lang="en-IN" altLang="x-none" sz="2900" b="1" dirty="0"/>
              <a:t>Networking for Empowerment and Peace </a:t>
            </a:r>
          </a:p>
          <a:p>
            <a:pPr>
              <a:buNone/>
            </a:pPr>
            <a:r>
              <a:rPr lang="en-IN" altLang="x-none" sz="2900" b="1" dirty="0"/>
              <a:t>			Local / National / International </a:t>
            </a:r>
            <a:endParaRPr lang="en-US" altLang="zh-CN" sz="2900" dirty="0"/>
          </a:p>
          <a:p>
            <a:pPr algn="just"/>
            <a:r>
              <a:rPr lang="en-IN" altLang="x-none" sz="2500" dirty="0"/>
              <a:t>Extensive </a:t>
            </a:r>
            <a:r>
              <a:rPr lang="en-IN" altLang="x-none" sz="2500" u="sng" dirty="0"/>
              <a:t>networking </a:t>
            </a:r>
            <a:r>
              <a:rPr lang="en-IN" altLang="x-none" sz="2500" dirty="0"/>
              <a:t>with over 3000 civil society organisations, institutions, corporates, advocacy platforms and media houses for multiplier </a:t>
            </a:r>
            <a:r>
              <a:rPr lang="en-IN" altLang="x-none" sz="2500" dirty="0" smtClean="0"/>
              <a:t>effect.</a:t>
            </a:r>
            <a:endParaRPr lang="en-IN" altLang="x-none" sz="2500" dirty="0"/>
          </a:p>
          <a:p>
            <a:pPr algn="just"/>
            <a:r>
              <a:rPr lang="en-IN" altLang="x-none" sz="2500" dirty="0"/>
              <a:t>Work in Five States of India, Eight Countries of South Asia and Four Countries of Far East</a:t>
            </a:r>
          </a:p>
          <a:p>
            <a:pPr algn="just"/>
            <a:r>
              <a:rPr lang="en-IN" altLang="x-none" sz="2500" dirty="0"/>
              <a:t>Sensitisation and engagement of children, women,  youth and professionals on different social </a:t>
            </a:r>
            <a:r>
              <a:rPr lang="en-IN" altLang="x-none" sz="2500" dirty="0" smtClean="0"/>
              <a:t>issues.</a:t>
            </a:r>
            <a:endParaRPr lang="en-US" altLang="zh-CN" sz="2500" dirty="0"/>
          </a:p>
          <a:p>
            <a:pPr algn="just"/>
            <a:r>
              <a:rPr lang="en-US" altLang="zh-CN" sz="2500" dirty="0"/>
              <a:t>Specific initiatives to </a:t>
            </a:r>
            <a:r>
              <a:rPr lang="en-US" altLang="zh-CN" sz="2500" u="sng" dirty="0"/>
              <a:t>empower</a:t>
            </a:r>
            <a:r>
              <a:rPr lang="en-US" altLang="zh-CN" sz="2500" dirty="0"/>
              <a:t> the underprivileged to leverage existing policies </a:t>
            </a:r>
            <a:r>
              <a:rPr lang="en-IN" altLang="en-US" sz="2500" dirty="0"/>
              <a:t>and programs</a:t>
            </a:r>
            <a:r>
              <a:rPr lang="en-US" altLang="zh-CN" sz="2500" dirty="0"/>
              <a:t>  for education, health and financial </a:t>
            </a:r>
            <a:r>
              <a:rPr lang="en-US" altLang="zh-CN" sz="2500" dirty="0" smtClean="0"/>
              <a:t>inclusion.</a:t>
            </a:r>
            <a:endParaRPr lang="en-IN" altLang="x-none" sz="2500" dirty="0"/>
          </a:p>
          <a:p>
            <a:pPr algn="just"/>
            <a:r>
              <a:rPr lang="en-US" altLang="zh-CN" sz="2500" dirty="0"/>
              <a:t>Promote </a:t>
            </a:r>
            <a:r>
              <a:rPr lang="en-US" altLang="zh-CN" sz="2500" u="sng" dirty="0"/>
              <a:t>dialogue</a:t>
            </a:r>
            <a:r>
              <a:rPr lang="en-US" altLang="zh-CN" sz="2500" dirty="0"/>
              <a:t> for regional peace and </a:t>
            </a:r>
            <a:r>
              <a:rPr lang="en-IN" altLang="en-US" sz="2500" dirty="0" smtClean="0"/>
              <a:t>development.</a:t>
            </a:r>
            <a:endParaRPr lang="en-IN" altLang="en-US" sz="25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additive="base">
                                        <p:cTn id="7" dur="500" fill="hold"/>
                                        <p:tgtEl>
                                          <p:spTgt spid="81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194">
                                            <p:txEl>
                                              <p:pRg st="1" end="1"/>
                                            </p:txEl>
                                          </p:spTgt>
                                        </p:tgtEl>
                                        <p:attrNameLst>
                                          <p:attrName>style.visibility</p:attrName>
                                        </p:attrNameLst>
                                      </p:cBhvr>
                                      <p:to>
                                        <p:strVal val="visible"/>
                                      </p:to>
                                    </p:set>
                                    <p:anim calcmode="lin" valueType="num">
                                      <p:cBhvr additive="base">
                                        <p:cTn id="13" dur="500" fill="hold"/>
                                        <p:tgtEl>
                                          <p:spTgt spid="819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194">
                                            <p:txEl>
                                              <p:pRg st="2" end="2"/>
                                            </p:txEl>
                                          </p:spTgt>
                                        </p:tgtEl>
                                        <p:attrNameLst>
                                          <p:attrName>style.visibility</p:attrName>
                                        </p:attrNameLst>
                                      </p:cBhvr>
                                      <p:to>
                                        <p:strVal val="visible"/>
                                      </p:to>
                                    </p:set>
                                    <p:anim calcmode="lin" valueType="num">
                                      <p:cBhvr additive="base">
                                        <p:cTn id="19" dur="500" fill="hold"/>
                                        <p:tgtEl>
                                          <p:spTgt spid="819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8194">
                                            <p:txEl>
                                              <p:pRg st="3" end="3"/>
                                            </p:txEl>
                                          </p:spTgt>
                                        </p:tgtEl>
                                        <p:attrNameLst>
                                          <p:attrName>style.visibility</p:attrName>
                                        </p:attrNameLst>
                                      </p:cBhvr>
                                      <p:to>
                                        <p:strVal val="visible"/>
                                      </p:to>
                                    </p:set>
                                    <p:anim calcmode="lin" valueType="num">
                                      <p:cBhvr additive="base">
                                        <p:cTn id="25" dur="500" fill="hold"/>
                                        <p:tgtEl>
                                          <p:spTgt spid="819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8194">
                                            <p:txEl>
                                              <p:pRg st="4" end="4"/>
                                            </p:txEl>
                                          </p:spTgt>
                                        </p:tgtEl>
                                        <p:attrNameLst>
                                          <p:attrName>style.visibility</p:attrName>
                                        </p:attrNameLst>
                                      </p:cBhvr>
                                      <p:to>
                                        <p:strVal val="visible"/>
                                      </p:to>
                                    </p:set>
                                    <p:anim calcmode="lin" valueType="num">
                                      <p:cBhvr additive="base">
                                        <p:cTn id="31" dur="500" fill="hold"/>
                                        <p:tgtEl>
                                          <p:spTgt spid="819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8194">
                                            <p:txEl>
                                              <p:pRg st="5" end="5"/>
                                            </p:txEl>
                                          </p:spTgt>
                                        </p:tgtEl>
                                        <p:attrNameLst>
                                          <p:attrName>style.visibility</p:attrName>
                                        </p:attrNameLst>
                                      </p:cBhvr>
                                      <p:to>
                                        <p:strVal val="visible"/>
                                      </p:to>
                                    </p:set>
                                    <p:anim calcmode="lin" valueType="num">
                                      <p:cBhvr additive="base">
                                        <p:cTn id="37" dur="500" fill="hold"/>
                                        <p:tgtEl>
                                          <p:spTgt spid="819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8194">
                                            <p:txEl>
                                              <p:pRg st="6" end="6"/>
                                            </p:txEl>
                                          </p:spTgt>
                                        </p:tgtEl>
                                        <p:attrNameLst>
                                          <p:attrName>style.visibility</p:attrName>
                                        </p:attrNameLst>
                                      </p:cBhvr>
                                      <p:to>
                                        <p:strVal val="visible"/>
                                      </p:to>
                                    </p:set>
                                    <p:anim calcmode="lin" valueType="num">
                                      <p:cBhvr additive="base">
                                        <p:cTn id="43" dur="500" fill="hold"/>
                                        <p:tgtEl>
                                          <p:spTgt spid="819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09704" y="0"/>
            <a:ext cx="8229600" cy="848995"/>
          </a:xfrm>
          <a:ln/>
        </p:spPr>
        <p:txBody>
          <a:bodyPr anchor="ctr"/>
          <a:lstStyle/>
          <a:p>
            <a:r>
              <a:rPr lang="en-IN" altLang="x-none" sz="2800" b="1" dirty="0" smtClean="0"/>
              <a:t>3</a:t>
            </a:r>
            <a:r>
              <a:rPr lang="en-IN" altLang="x-none" sz="2800" b="1" baseline="30000" dirty="0" smtClean="0"/>
              <a:t>rd</a:t>
            </a:r>
            <a:r>
              <a:rPr lang="en-IN" altLang="x-none" sz="2800" b="1" dirty="0" smtClean="0"/>
              <a:t> </a:t>
            </a:r>
            <a:r>
              <a:rPr lang="en-IN" altLang="x-none" sz="2800" b="1" dirty="0"/>
              <a:t>Generation </a:t>
            </a:r>
            <a:r>
              <a:rPr lang="en-IN" altLang="x-none" sz="2800" b="1" dirty="0" smtClean="0"/>
              <a:t>Philanthropy </a:t>
            </a:r>
            <a:br>
              <a:rPr lang="en-IN" altLang="x-none" sz="2800" b="1" dirty="0" smtClean="0"/>
            </a:br>
            <a:r>
              <a:rPr lang="en-IN" altLang="x-none" sz="2400" dirty="0" smtClean="0"/>
              <a:t>From </a:t>
            </a:r>
            <a:r>
              <a:rPr lang="en-IN" altLang="x-none" sz="2400" dirty="0"/>
              <a:t>Charity to Empowerment</a:t>
            </a:r>
            <a:r>
              <a:rPr lang="en-IN" altLang="x-none" sz="2400" b="1" dirty="0"/>
              <a:t> </a:t>
            </a:r>
            <a:endParaRPr lang="en-IN" altLang="en-US" sz="2400" dirty="0"/>
          </a:p>
        </p:txBody>
      </p:sp>
      <p:sp>
        <p:nvSpPr>
          <p:cNvPr id="17410" name="Content Placeholder 2"/>
          <p:cNvSpPr>
            <a:spLocks noGrp="1"/>
          </p:cNvSpPr>
          <p:nvPr>
            <p:ph idx="1"/>
          </p:nvPr>
        </p:nvSpPr>
        <p:spPr>
          <a:xfrm>
            <a:off x="618859" y="838181"/>
            <a:ext cx="8229600" cy="5610225"/>
          </a:xfrm>
          <a:ln/>
        </p:spPr>
        <p:txBody>
          <a:bodyPr anchor="t"/>
          <a:lstStyle/>
          <a:p>
            <a:pPr marL="0" indent="0" algn="ctr">
              <a:buNone/>
            </a:pPr>
            <a:r>
              <a:rPr lang="en-US" altLang="x-none" sz="2400" b="1" dirty="0" smtClean="0"/>
              <a:t>For Exponential Impact of Individual Donations </a:t>
            </a:r>
          </a:p>
          <a:p>
            <a:pPr marL="0" indent="0" algn="ctr">
              <a:buNone/>
            </a:pPr>
            <a:r>
              <a:rPr lang="en-US" altLang="x-none" sz="2400" dirty="0"/>
              <a:t>T</a:t>
            </a:r>
            <a:r>
              <a:rPr lang="en-US" altLang="x-none" sz="2400" dirty="0" smtClean="0"/>
              <a:t>o Facilitate  Poor </a:t>
            </a:r>
            <a:r>
              <a:rPr lang="en-US" altLang="x-none" sz="2400" dirty="0"/>
              <a:t>t</a:t>
            </a:r>
            <a:r>
              <a:rPr lang="en-US" altLang="x-none" sz="2400" dirty="0" smtClean="0"/>
              <a:t>o Access Government Schemes </a:t>
            </a:r>
            <a:r>
              <a:rPr lang="en-US" altLang="x-none" sz="2400" dirty="0"/>
              <a:t>A</a:t>
            </a:r>
            <a:r>
              <a:rPr lang="en-US" altLang="x-none" sz="2400" dirty="0" smtClean="0"/>
              <a:t>nd Programs </a:t>
            </a:r>
          </a:p>
          <a:p>
            <a:r>
              <a:rPr lang="en-US" sz="1700" b="1" dirty="0" smtClean="0"/>
              <a:t>Pre-Matric Scholarship Project </a:t>
            </a:r>
            <a:r>
              <a:rPr lang="en-US" sz="1700" dirty="0" smtClean="0"/>
              <a:t>facilitates students to access Government scholarships. During 2017-18 COVA enabled 3,011 </a:t>
            </a:r>
            <a:r>
              <a:rPr lang="en-US" sz="1700" dirty="0"/>
              <a:t>students </a:t>
            </a:r>
            <a:r>
              <a:rPr lang="en-US" sz="1700" dirty="0" smtClean="0"/>
              <a:t>from 24 </a:t>
            </a:r>
            <a:r>
              <a:rPr lang="en-US" sz="1700" dirty="0"/>
              <a:t>schools of Hyderabad </a:t>
            </a:r>
            <a:r>
              <a:rPr lang="en-US" sz="1700" dirty="0" smtClean="0"/>
              <a:t>to get scholarships of about 1 Crore. The </a:t>
            </a:r>
            <a:r>
              <a:rPr lang="en-IN" sz="1700" dirty="0"/>
              <a:t>a</a:t>
            </a:r>
            <a:r>
              <a:rPr lang="en-IN" sz="1700" dirty="0" smtClean="0"/>
              <a:t>mount </a:t>
            </a:r>
            <a:r>
              <a:rPr lang="en-IN" sz="1700" dirty="0"/>
              <a:t>spent by COVA on </a:t>
            </a:r>
            <a:r>
              <a:rPr lang="en-IN" sz="1700" dirty="0" smtClean="0"/>
              <a:t>this Project was </a:t>
            </a:r>
            <a:r>
              <a:rPr lang="en-IN" sz="1700" b="1" dirty="0" err="1"/>
              <a:t>Rs</a:t>
            </a:r>
            <a:r>
              <a:rPr lang="en-IN" sz="1700" b="1" dirty="0"/>
              <a:t>. 1.62 </a:t>
            </a:r>
            <a:r>
              <a:rPr lang="en-IN" sz="1700" b="1" dirty="0" smtClean="0"/>
              <a:t>lakhs</a:t>
            </a:r>
            <a:r>
              <a:rPr lang="en-US" sz="1700" dirty="0" smtClean="0"/>
              <a:t>, </a:t>
            </a:r>
            <a:r>
              <a:rPr lang="en-US" sz="1700" dirty="0"/>
              <a:t>t</a:t>
            </a:r>
            <a:r>
              <a:rPr lang="en-US" sz="1700" dirty="0" smtClean="0"/>
              <a:t>he </a:t>
            </a:r>
            <a:r>
              <a:rPr lang="en-IN" sz="1700" dirty="0" smtClean="0"/>
              <a:t>Return </a:t>
            </a:r>
            <a:r>
              <a:rPr lang="en-IN" sz="1700" dirty="0"/>
              <a:t>on Investment (ROI</a:t>
            </a:r>
            <a:r>
              <a:rPr lang="en-IN" sz="1700" dirty="0" smtClean="0"/>
              <a:t>) is </a:t>
            </a:r>
            <a:r>
              <a:rPr lang="en-IN" sz="1700" b="1" dirty="0" smtClean="0"/>
              <a:t>1:63.</a:t>
            </a:r>
            <a:endParaRPr lang="en-US" sz="1700" dirty="0"/>
          </a:p>
          <a:p>
            <a:pPr lvl="0" algn="just">
              <a:defRPr/>
            </a:pPr>
            <a:r>
              <a:rPr lang="en-IN" sz="1700" b="1" dirty="0"/>
              <a:t>Financial Inclusion Project </a:t>
            </a:r>
            <a:r>
              <a:rPr lang="en-IN" sz="1700" dirty="0"/>
              <a:t>aims to provide financial literacy to the people to enable them to directly access loans from banks. It is the right of each citizen as stipulated by the Government of India and Reserve Bank of India under various schemes like DRI (Differential Rate of Interest) loans, Priority Sector Lending, and Prime Minister’s 15- Point Program for Minorities and MUDRA, etc. </a:t>
            </a:r>
            <a:r>
              <a:rPr lang="en-US" sz="1700" dirty="0" smtClean="0"/>
              <a:t>Total </a:t>
            </a:r>
            <a:r>
              <a:rPr lang="en-US" sz="1700" dirty="0"/>
              <a:t>Amount of </a:t>
            </a:r>
            <a:r>
              <a:rPr lang="en-US" sz="1700" dirty="0" smtClean="0"/>
              <a:t>loans </a:t>
            </a:r>
            <a:r>
              <a:rPr lang="en-US" sz="1700" dirty="0"/>
              <a:t>a</a:t>
            </a:r>
            <a:r>
              <a:rPr lang="en-US" sz="1700" dirty="0" smtClean="0"/>
              <a:t>ccessed </a:t>
            </a:r>
            <a:r>
              <a:rPr lang="en-US" sz="1700" dirty="0"/>
              <a:t>t</a:t>
            </a:r>
            <a:r>
              <a:rPr lang="en-US" sz="1700" dirty="0" smtClean="0"/>
              <a:t>ill </a:t>
            </a:r>
            <a:r>
              <a:rPr lang="en-US" sz="1700" dirty="0"/>
              <a:t>31st </a:t>
            </a:r>
            <a:r>
              <a:rPr lang="en-US" sz="1700" dirty="0" smtClean="0"/>
              <a:t>July 2018 is </a:t>
            </a:r>
            <a:r>
              <a:rPr lang="en-US" sz="1700" dirty="0" err="1" smtClean="0"/>
              <a:t>Rs</a:t>
            </a:r>
            <a:r>
              <a:rPr lang="en-US" sz="1700" dirty="0" smtClean="0"/>
              <a:t>: 2.20 Crores. Total Amount spent by COVA was </a:t>
            </a:r>
            <a:r>
              <a:rPr lang="en-US" sz="1700" dirty="0" err="1" smtClean="0"/>
              <a:t>Rs</a:t>
            </a:r>
            <a:r>
              <a:rPr lang="en-US" sz="1700" dirty="0" smtClean="0"/>
              <a:t>: 17 Lakh. </a:t>
            </a:r>
            <a:endParaRPr lang="en-IN" sz="1700" dirty="0" smtClean="0"/>
          </a:p>
          <a:p>
            <a:pPr algn="just">
              <a:defRPr/>
            </a:pPr>
            <a:r>
              <a:rPr lang="en-US" sz="1700" b="1" dirty="0"/>
              <a:t>Citizens’ Assertion Campaign</a:t>
            </a:r>
            <a:r>
              <a:rPr lang="en-US" sz="1700" dirty="0"/>
              <a:t>-Enabling citizens of Hyderabad to access 56 civic services from the Municipal Corporation, Water Works and Electricity Departments. Links to GHMC, HMWS&amp;SB, TSSPDCL respective Citizen’s Charter on COVA Website were included and inaugurated by the GHMC Commissioner Mr. </a:t>
            </a:r>
            <a:r>
              <a:rPr lang="en-US" sz="1700" dirty="0" err="1"/>
              <a:t>Janardhan</a:t>
            </a:r>
            <a:r>
              <a:rPr lang="en-US" sz="1700" dirty="0"/>
              <a:t> Reddy who also released the pamphlets, posters and standees of the </a:t>
            </a:r>
            <a:r>
              <a:rPr lang="en-US" sz="1700" dirty="0" smtClean="0"/>
              <a:t>campaign, 40,000 pamphlets were distributed. </a:t>
            </a:r>
            <a:r>
              <a:rPr lang="en-US" sz="1700" dirty="0"/>
              <a:t>The Campaign has achieved a phenomenal increase of 46.7% in download of GHMC App by members of the public</a:t>
            </a:r>
            <a:r>
              <a:rPr lang="en-US" sz="1700" dirty="0" smtClean="0"/>
              <a:t>.</a:t>
            </a:r>
          </a:p>
          <a:p>
            <a:pPr marL="0" indent="0" algn="ctr">
              <a:buNone/>
              <a:defRPr/>
            </a:pPr>
            <a:r>
              <a:rPr lang="en-US" altLang="zh-CN" sz="2000" b="1" dirty="0" smtClean="0"/>
              <a:t>Make </a:t>
            </a:r>
            <a:r>
              <a:rPr lang="en-US" altLang="zh-CN" sz="2000" b="1" dirty="0"/>
              <a:t>Poverty History!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additive="base">
                                        <p:cTn id="7" dur="500" fill="hold"/>
                                        <p:tgtEl>
                                          <p:spTgt spid="17409"/>
                                        </p:tgtEl>
                                        <p:attrNameLst>
                                          <p:attrName>ppt_x</p:attrName>
                                        </p:attrNameLst>
                                      </p:cBhvr>
                                      <p:tavLst>
                                        <p:tav tm="0">
                                          <p:val>
                                            <p:strVal val="#ppt_x"/>
                                          </p:val>
                                        </p:tav>
                                        <p:tav tm="100000">
                                          <p:val>
                                            <p:strVal val="#ppt_x"/>
                                          </p:val>
                                        </p:tav>
                                      </p:tavLst>
                                    </p:anim>
                                    <p:anim calcmode="lin" valueType="num">
                                      <p:cBhvr additive="base">
                                        <p:cTn id="8" dur="500" fill="hold"/>
                                        <p:tgtEl>
                                          <p:spTgt spid="174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0">
                                            <p:txEl>
                                              <p:pRg st="0" end="0"/>
                                            </p:txEl>
                                          </p:spTgt>
                                        </p:tgtEl>
                                        <p:attrNameLst>
                                          <p:attrName>style.visibility</p:attrName>
                                        </p:attrNameLst>
                                      </p:cBhvr>
                                      <p:to>
                                        <p:strVal val="visible"/>
                                      </p:to>
                                    </p:set>
                                    <p:anim calcmode="lin" valueType="num">
                                      <p:cBhvr additive="base">
                                        <p:cTn id="13" dur="500" fill="hold"/>
                                        <p:tgtEl>
                                          <p:spTgt spid="174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0">
                                            <p:txEl>
                                              <p:pRg st="1" end="1"/>
                                            </p:txEl>
                                          </p:spTgt>
                                        </p:tgtEl>
                                        <p:attrNameLst>
                                          <p:attrName>style.visibility</p:attrName>
                                        </p:attrNameLst>
                                      </p:cBhvr>
                                      <p:to>
                                        <p:strVal val="visible"/>
                                      </p:to>
                                    </p:set>
                                    <p:anim calcmode="lin" valueType="num">
                                      <p:cBhvr additive="base">
                                        <p:cTn id="19" dur="500" fill="hold"/>
                                        <p:tgtEl>
                                          <p:spTgt spid="1741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0">
                                            <p:txEl>
                                              <p:pRg st="2" end="2"/>
                                            </p:txEl>
                                          </p:spTgt>
                                        </p:tgtEl>
                                        <p:attrNameLst>
                                          <p:attrName>style.visibility</p:attrName>
                                        </p:attrNameLst>
                                      </p:cBhvr>
                                      <p:to>
                                        <p:strVal val="visible"/>
                                      </p:to>
                                    </p:set>
                                    <p:anim calcmode="lin" valueType="num">
                                      <p:cBhvr additive="base">
                                        <p:cTn id="25" dur="500" fill="hold"/>
                                        <p:tgtEl>
                                          <p:spTgt spid="1741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0" y="0"/>
            <a:ext cx="6248400" cy="990600"/>
          </a:xfrm>
          <a:ln/>
        </p:spPr>
        <p:txBody>
          <a:bodyPr wrap="square" lIns="91440" tIns="45720" rIns="91440" bIns="45720" anchor="ctr"/>
          <a:lstStyle/>
          <a:p>
            <a:pPr algn="l"/>
            <a:r>
              <a:rPr lang="en-IN" altLang="x-none" sz="3200" b="1" dirty="0"/>
              <a:t>COVA: Empowering India</a:t>
            </a:r>
            <a:endParaRPr lang="en-US" altLang="zh-CN" dirty="0"/>
          </a:p>
        </p:txBody>
      </p:sp>
      <p:sp>
        <p:nvSpPr>
          <p:cNvPr id="3" name="Content Placeholder 2"/>
          <p:cNvSpPr>
            <a:spLocks noGrp="1"/>
          </p:cNvSpPr>
          <p:nvPr>
            <p:ph idx="1"/>
          </p:nvPr>
        </p:nvSpPr>
        <p:spPr>
          <a:xfrm>
            <a:off x="609600" y="914400"/>
            <a:ext cx="8305800" cy="5715000"/>
          </a:xfrm>
        </p:spPr>
        <p:txBody>
          <a:bodyPr vert="horz" wrap="square" lIns="91440" tIns="45720" rIns="91440" bIns="45720" numCol="1" anchor="t" anchorCtr="0" compatLnSpc="1">
            <a:normAutofit fontScale="92500" lnSpcReduction="10000"/>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IN" sz="2800" b="1" i="0" u="none" strike="noStrike" kern="1200" cap="none" spc="0" normalizeH="0" baseline="0" noProof="0" dirty="0" smtClean="0">
                <a:ln>
                  <a:noFill/>
                </a:ln>
                <a:solidFill>
                  <a:schemeClr val="tx1"/>
                </a:solidFill>
                <a:effectLst/>
                <a:uLnTx/>
                <a:uFillTx/>
                <a:latin typeface="+mn-lt"/>
                <a:ea typeface="+mn-ea"/>
                <a:cs typeface="+mn-cs"/>
              </a:rPr>
              <a:t>Other On Going Projects:</a:t>
            </a:r>
          </a:p>
          <a:p>
            <a:pPr lvl="0" algn="just">
              <a:defRPr/>
            </a:pPr>
            <a:r>
              <a:rPr kumimoji="0" lang="en-IN" sz="2400" b="1" i="0" u="none" strike="noStrike" kern="1200" cap="none" spc="0" normalizeH="0" baseline="0" noProof="0" dirty="0" smtClean="0">
                <a:ln>
                  <a:noFill/>
                </a:ln>
                <a:effectLst/>
                <a:uLnTx/>
                <a:uFillTx/>
              </a:rPr>
              <a:t>Compassionate Citizenship and Responsible Activism </a:t>
            </a:r>
            <a:r>
              <a:rPr lang="en-IN" sz="2400" dirty="0" smtClean="0"/>
              <a:t>Programme</a:t>
            </a:r>
            <a:r>
              <a:rPr kumimoji="0" lang="en-IN" sz="2400" b="0" i="0" u="none" strike="noStrike" kern="1200" cap="none" spc="0" normalizeH="0" baseline="0" noProof="0" dirty="0" smtClean="0">
                <a:ln>
                  <a:noFill/>
                </a:ln>
                <a:effectLst/>
                <a:uLnTx/>
                <a:uFillTx/>
              </a:rPr>
              <a:t> in Hyderabad covers 100 schools, 20 colleges,</a:t>
            </a:r>
            <a:r>
              <a:rPr kumimoji="0" lang="en-IN" sz="2400" b="0" i="0" u="none" strike="noStrike" kern="1200" cap="none" spc="0" normalizeH="0" noProof="0" dirty="0" smtClean="0">
                <a:ln>
                  <a:noFill/>
                </a:ln>
                <a:effectLst/>
                <a:uLnTx/>
                <a:uFillTx/>
              </a:rPr>
              <a:t> and </a:t>
            </a:r>
            <a:r>
              <a:rPr kumimoji="0" lang="en-IN" sz="2400" b="0" i="0" u="none" strike="noStrike" kern="1200" cap="none" spc="0" normalizeH="0" baseline="0" noProof="0" dirty="0" smtClean="0">
                <a:ln>
                  <a:noFill/>
                </a:ln>
                <a:effectLst/>
                <a:uLnTx/>
                <a:uFillTx/>
              </a:rPr>
              <a:t>5 universities. </a:t>
            </a:r>
            <a:r>
              <a:rPr lang="en-US" sz="2400" dirty="0" smtClean="0"/>
              <a:t>The Campaign is to </a:t>
            </a:r>
            <a:r>
              <a:rPr lang="en-US" sz="2400" dirty="0"/>
              <a:t>Provide A Systematic And </a:t>
            </a:r>
            <a:r>
              <a:rPr lang="en-US" sz="2400"/>
              <a:t>Sustained </a:t>
            </a:r>
            <a:r>
              <a:rPr lang="en-US" sz="2400" smtClean="0"/>
              <a:t>Sensitization </a:t>
            </a:r>
            <a:r>
              <a:rPr lang="en-US" sz="2400" dirty="0"/>
              <a:t>To A Range  Of Social Issues And Concerns To School, College And University Students, Corporate Youth And </a:t>
            </a:r>
            <a:r>
              <a:rPr lang="en-US" sz="2400" dirty="0" smtClean="0"/>
              <a:t>Professionals.</a:t>
            </a:r>
            <a:endParaRPr kumimoji="0" lang="en-IN" sz="2400" b="0" i="0" u="none" strike="noStrike" kern="1200" cap="none" spc="0" normalizeH="0" baseline="0" noProof="0" dirty="0" smtClean="0">
              <a:ln>
                <a:noFill/>
              </a:ln>
              <a:effectLst/>
              <a:uLnTx/>
              <a:uFillTx/>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1" i="0" u="none" strike="noStrike" kern="1200" cap="none" spc="0" normalizeH="0" baseline="0" noProof="0" dirty="0" smtClean="0">
                <a:ln>
                  <a:noFill/>
                </a:ln>
                <a:solidFill>
                  <a:schemeClr val="tx1"/>
                </a:solidFill>
                <a:effectLst/>
                <a:uLnTx/>
                <a:uFillTx/>
              </a:rPr>
              <a:t>Implementation of RTE Act</a:t>
            </a:r>
            <a:r>
              <a:rPr kumimoji="0" lang="en-US" sz="2400" i="0" u="none" strike="noStrike" kern="1200" cap="none" spc="0" normalizeH="0" baseline="0" noProof="0" dirty="0" smtClean="0">
                <a:ln>
                  <a:noFill/>
                </a:ln>
                <a:solidFill>
                  <a:schemeClr val="tx1"/>
                </a:solidFill>
                <a:effectLst/>
                <a:uLnTx/>
                <a:uFillTx/>
              </a:rPr>
              <a:t> for providing </a:t>
            </a:r>
            <a:r>
              <a:rPr kumimoji="0" lang="en-US" sz="2400" b="0" i="0" u="none" strike="noStrike" kern="1200" cap="none" spc="0" normalizeH="0" baseline="0" noProof="0" dirty="0" smtClean="0">
                <a:ln>
                  <a:noFill/>
                </a:ln>
                <a:solidFill>
                  <a:schemeClr val="tx1"/>
                </a:solidFill>
                <a:effectLst/>
                <a:uLnTx/>
                <a:uFillTx/>
              </a:rPr>
              <a:t>25% free admissions for poor </a:t>
            </a:r>
            <a:r>
              <a:rPr lang="en-US" sz="2400" dirty="0" smtClean="0"/>
              <a:t>students</a:t>
            </a:r>
            <a:r>
              <a:rPr kumimoji="0" lang="en-US" sz="2400" b="0" i="0" u="none" strike="noStrike" kern="1200" cap="none" spc="0" normalizeH="0" baseline="0" noProof="0" dirty="0" smtClean="0">
                <a:ln>
                  <a:noFill/>
                </a:ln>
                <a:solidFill>
                  <a:schemeClr val="tx1"/>
                </a:solidFill>
                <a:effectLst/>
                <a:uLnTx/>
                <a:uFillTx/>
              </a:rPr>
              <a:t> in private schools. </a:t>
            </a:r>
            <a:r>
              <a:rPr lang="en-US" sz="2400" dirty="0"/>
              <a:t>8</a:t>
            </a:r>
            <a:r>
              <a:rPr kumimoji="0" lang="en-US" sz="2400" b="0" i="0" u="none" strike="noStrike" kern="1200" cap="none" spc="0" normalizeH="0" baseline="0" noProof="0" dirty="0" smtClean="0">
                <a:ln>
                  <a:noFill/>
                </a:ln>
                <a:solidFill>
                  <a:schemeClr val="tx1"/>
                </a:solidFill>
                <a:effectLst/>
                <a:uLnTx/>
                <a:uFillTx/>
              </a:rPr>
              <a:t> million children can benefit in Telangana State.</a:t>
            </a:r>
            <a:r>
              <a:rPr kumimoji="0" lang="en-US" sz="2400" b="0" i="0" u="none" strike="noStrike" kern="1200" cap="none" spc="0" normalizeH="0" noProof="0" dirty="0" smtClean="0">
                <a:ln>
                  <a:noFill/>
                </a:ln>
                <a:solidFill>
                  <a:schemeClr val="tx1"/>
                </a:solidFill>
                <a:effectLst/>
                <a:uLnTx/>
                <a:uFillTx/>
              </a:rPr>
              <a:t> PIL filed by COVA in the matter is pending with the High Court. </a:t>
            </a:r>
            <a:r>
              <a:rPr kumimoji="0" lang="en-US" sz="2400" b="0" i="0" u="none" strike="noStrike" kern="1200" cap="none" spc="0" normalizeH="0" baseline="0" noProof="0" dirty="0" smtClean="0">
                <a:ln>
                  <a:noFill/>
                </a:ln>
                <a:solidFill>
                  <a:schemeClr val="tx1"/>
                </a:solidFill>
                <a:effectLst/>
                <a:uLnTx/>
                <a:uFillTx/>
              </a:rPr>
              <a:t> </a:t>
            </a:r>
          </a:p>
          <a:p>
            <a:pPr lvl="0" algn="just">
              <a:defRPr/>
            </a:pPr>
            <a:r>
              <a:rPr kumimoji="0" lang="en-US" sz="2400" b="1" i="0" u="none" strike="noStrike" kern="1200" cap="none" spc="0" normalizeH="0" baseline="0" noProof="0" dirty="0" smtClean="0">
                <a:ln>
                  <a:noFill/>
                </a:ln>
                <a:solidFill>
                  <a:schemeClr val="tx1"/>
                </a:solidFill>
                <a:effectLst/>
                <a:uLnTx/>
                <a:uFillTx/>
              </a:rPr>
              <a:t>Work </a:t>
            </a:r>
            <a:r>
              <a:rPr lang="en-US" sz="2400" b="1" dirty="0"/>
              <a:t>with </a:t>
            </a:r>
            <a:r>
              <a:rPr lang="en-IN" altLang="en-US" sz="2400" b="1" dirty="0" smtClean="0"/>
              <a:t>5</a:t>
            </a:r>
            <a:r>
              <a:rPr lang="en-US" sz="2400" b="1" dirty="0" smtClean="0"/>
              <a:t>000 Refugees </a:t>
            </a:r>
            <a:r>
              <a:rPr lang="en-US" sz="2400" dirty="0"/>
              <a:t>from 12 countries living in Hyderabad </a:t>
            </a:r>
            <a:r>
              <a:rPr kumimoji="0" lang="en-US" sz="2400" b="0" i="0" u="none" strike="noStrike" kern="1200" cap="none" spc="0" normalizeH="0" baseline="0" noProof="0" dirty="0" smtClean="0">
                <a:ln>
                  <a:noFill/>
                </a:ln>
                <a:solidFill>
                  <a:schemeClr val="tx1"/>
                </a:solidFill>
                <a:effectLst/>
                <a:uLnTx/>
                <a:uFillTx/>
              </a:rPr>
              <a:t>to provide them medical, health, educational and psychosocial support.</a:t>
            </a:r>
          </a:p>
          <a:p>
            <a:pPr lvl="0" algn="just">
              <a:defRPr/>
            </a:pPr>
            <a:r>
              <a:rPr lang="en-US" sz="2400" b="1" dirty="0" smtClean="0"/>
              <a:t>Engagement</a:t>
            </a:r>
            <a:r>
              <a:rPr lang="en-US" sz="2400" dirty="0" smtClean="0"/>
              <a:t> with National networks in </a:t>
            </a:r>
            <a:r>
              <a:rPr lang="en-US" sz="2400" dirty="0"/>
              <a:t>I</a:t>
            </a:r>
            <a:r>
              <a:rPr lang="en-US" sz="2400" dirty="0" smtClean="0"/>
              <a:t>ndia and  multilateral platforms like BRICS, G20, SAARC, CHOGM, UN Processes like SDGs etc.. for structural transformation for an equitable, sustainable and just world order. </a:t>
            </a:r>
            <a:endParaRPr kumimoji="0" lang="en-US" sz="2400" b="0" i="0" u="none" strike="noStrike" kern="1200" cap="none" spc="0" normalizeH="0" baseline="0" noProof="0" dirty="0" smtClean="0">
              <a:ln>
                <a:noFill/>
              </a:ln>
              <a:solidFill>
                <a:schemeClr val="tx1"/>
              </a:solidFill>
              <a:effectLst/>
              <a:uLnTx/>
              <a:uFillTx/>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381110" y="1828842"/>
            <a:ext cx="8229600" cy="2743198"/>
          </a:xfrm>
          <a:ln/>
        </p:spPr>
        <p:txBody>
          <a:bodyPr wrap="square" lIns="91440" tIns="45720" rIns="91440" bIns="45720" anchor="ctr"/>
          <a:lstStyle/>
          <a:p>
            <a:pPr algn="l">
              <a:lnSpc>
                <a:spcPct val="70000"/>
              </a:lnSpc>
            </a:pPr>
            <a:r>
              <a:rPr lang="en-IN" altLang="x-none" sz="2200" b="1" dirty="0">
                <a:latin typeface="+mn-lt"/>
              </a:rPr>
              <a:t/>
            </a:r>
            <a:br>
              <a:rPr lang="en-IN" altLang="x-none" sz="2200" b="1" dirty="0">
                <a:latin typeface="+mn-lt"/>
              </a:rPr>
            </a:br>
            <a:r>
              <a:rPr lang="en-IN" altLang="x-none" sz="2200" b="1" dirty="0">
                <a:latin typeface="+mn-lt"/>
              </a:rPr>
              <a:t/>
            </a:r>
            <a:br>
              <a:rPr lang="en-IN" altLang="x-none" sz="2200" b="1" dirty="0">
                <a:latin typeface="+mn-lt"/>
              </a:rPr>
            </a:br>
            <a:r>
              <a:rPr lang="en-IN" altLang="x-none" sz="2800" b="1" dirty="0">
                <a:latin typeface="+mn-lt"/>
              </a:rPr>
              <a:t>COVA: Current Innovations</a:t>
            </a:r>
            <a:r>
              <a:rPr lang="en-IN" altLang="x-none" sz="2200" b="1" dirty="0">
                <a:latin typeface="+mn-lt"/>
              </a:rPr>
              <a:t/>
            </a:r>
            <a:br>
              <a:rPr lang="en-IN" altLang="x-none" sz="2200" b="1" dirty="0">
                <a:latin typeface="+mn-lt"/>
              </a:rPr>
            </a:br>
            <a:r>
              <a:rPr lang="en-IN" altLang="x-none" sz="2200" b="1" dirty="0">
                <a:latin typeface="+mn-lt"/>
              </a:rPr>
              <a:t/>
            </a:r>
            <a:br>
              <a:rPr lang="en-IN" altLang="x-none" sz="2200" b="1" dirty="0">
                <a:latin typeface="+mn-lt"/>
              </a:rPr>
            </a:br>
            <a:r>
              <a:rPr lang="en-IN" altLang="x-none" sz="2200" b="1" dirty="0">
                <a:latin typeface="+mn-lt"/>
              </a:rPr>
              <a:t>I. </a:t>
            </a:r>
            <a:r>
              <a:rPr lang="en-IN" altLang="x-none" sz="2200" b="1" dirty="0">
                <a:solidFill>
                  <a:schemeClr val="accent2"/>
                </a:solidFill>
                <a:latin typeface="+mn-lt"/>
              </a:rPr>
              <a:t>Peace Now and Forever Campaign Between Pakistan and India</a:t>
            </a:r>
            <a:r>
              <a:rPr lang="en-IN" altLang="x-none" sz="2200" b="1" dirty="0" smtClean="0">
                <a:solidFill>
                  <a:schemeClr val="accent2"/>
                </a:solidFill>
                <a:latin typeface="+mn-lt"/>
              </a:rPr>
              <a:t>:</a:t>
            </a:r>
            <a:r>
              <a:rPr lang="en-IN" altLang="x-none" sz="2200" b="1" dirty="0">
                <a:solidFill>
                  <a:schemeClr val="accent2"/>
                </a:solidFill>
                <a:latin typeface="+mn-lt"/>
              </a:rPr>
              <a:t/>
            </a:r>
            <a:br>
              <a:rPr lang="en-IN" altLang="x-none" sz="2200" b="1" dirty="0">
                <a:solidFill>
                  <a:schemeClr val="accent2"/>
                </a:solidFill>
                <a:latin typeface="+mn-lt"/>
              </a:rPr>
            </a:br>
            <a:r>
              <a:rPr lang="en-IN" altLang="x-none" sz="2200" b="1" dirty="0">
                <a:latin typeface="+mn-lt"/>
              </a:rPr>
              <a:t>Objective: </a:t>
            </a:r>
            <a:r>
              <a:rPr lang="en-IN" altLang="x-none" sz="2200" dirty="0">
                <a:latin typeface="+mn-lt"/>
              </a:rPr>
              <a:t>Addressing deteriorating relations between Pakistan and </a:t>
            </a:r>
            <a:r>
              <a:rPr lang="en-IN" altLang="x-none" sz="2200" dirty="0" smtClean="0">
                <a:latin typeface="+mn-lt"/>
              </a:rPr>
              <a:t>India</a:t>
            </a:r>
            <a:r>
              <a:rPr lang="en-IN" altLang="x-none" sz="2200" dirty="0">
                <a:latin typeface="+mn-lt"/>
              </a:rPr>
              <a:t/>
            </a:r>
            <a:br>
              <a:rPr lang="en-IN" altLang="x-none" sz="2200" dirty="0">
                <a:latin typeface="+mn-lt"/>
              </a:rPr>
            </a:br>
            <a:r>
              <a:rPr lang="en-IN" altLang="x-none" sz="2200" b="1" dirty="0" smtClean="0">
                <a:latin typeface="+mn-lt"/>
              </a:rPr>
              <a:t>Strategy</a:t>
            </a:r>
            <a:r>
              <a:rPr lang="en-IN" altLang="x-none" sz="2200" b="1" dirty="0">
                <a:latin typeface="+mn-lt"/>
              </a:rPr>
              <a:t>: </a:t>
            </a:r>
            <a:r>
              <a:rPr lang="en-IN" altLang="x-none" sz="2200" b="1" dirty="0" smtClean="0">
                <a:latin typeface="+mn-lt"/>
              </a:rPr>
              <a:t/>
            </a:r>
            <a:br>
              <a:rPr lang="en-IN" altLang="x-none" sz="2200" b="1" dirty="0" smtClean="0">
                <a:latin typeface="+mn-lt"/>
              </a:rPr>
            </a:br>
            <a:r>
              <a:rPr lang="en-IN" altLang="x-none" sz="2200" b="1" dirty="0" smtClean="0">
                <a:latin typeface="+mn-lt"/>
              </a:rPr>
              <a:t>1. </a:t>
            </a:r>
            <a:r>
              <a:rPr lang="en-IN" altLang="x-none" sz="2200" dirty="0" smtClean="0">
                <a:latin typeface="+mn-lt"/>
              </a:rPr>
              <a:t>Provide </a:t>
            </a:r>
            <a:r>
              <a:rPr lang="en-IN" altLang="x-none" sz="2200" dirty="0">
                <a:latin typeface="+mn-lt"/>
              </a:rPr>
              <a:t>platforms to enable common people and civil society to demand peace and condemn war mongering </a:t>
            </a:r>
            <a:br>
              <a:rPr lang="en-IN" altLang="x-none" sz="2200" dirty="0">
                <a:latin typeface="+mn-lt"/>
              </a:rPr>
            </a:br>
            <a:r>
              <a:rPr lang="en-IN" altLang="x-none" sz="2200" b="1" dirty="0" smtClean="0">
                <a:latin typeface="+mn-lt"/>
              </a:rPr>
              <a:t>2</a:t>
            </a:r>
            <a:r>
              <a:rPr lang="en-IN" altLang="x-none" sz="2200" b="1" dirty="0">
                <a:latin typeface="+mn-lt"/>
              </a:rPr>
              <a:t>. </a:t>
            </a:r>
            <a:r>
              <a:rPr lang="en-IN" altLang="x-none" sz="2200" dirty="0" smtClean="0">
                <a:latin typeface="+mn-lt"/>
              </a:rPr>
              <a:t>Campaign organised </a:t>
            </a:r>
            <a:r>
              <a:rPr lang="en-IN" altLang="x-none" sz="2200" dirty="0">
                <a:latin typeface="+mn-lt"/>
              </a:rPr>
              <a:t>in over  100 cities and towns of India and Pakistan and some other countries</a:t>
            </a:r>
            <a:r>
              <a:rPr lang="en-IN" altLang="x-none" sz="2200" dirty="0" smtClean="0">
                <a:latin typeface="+mn-lt"/>
              </a:rPr>
              <a:t>.</a:t>
            </a:r>
            <a:r>
              <a:rPr lang="en-IN" altLang="x-none" sz="2200" dirty="0">
                <a:latin typeface="+mn-lt"/>
              </a:rPr>
              <a:t/>
            </a:r>
            <a:br>
              <a:rPr lang="en-IN" altLang="x-none" sz="2200" dirty="0">
                <a:latin typeface="+mn-lt"/>
              </a:rPr>
            </a:br>
            <a:r>
              <a:rPr lang="en-IN" altLang="x-none" sz="2200" b="1" dirty="0">
                <a:latin typeface="+mn-lt"/>
              </a:rPr>
              <a:t/>
            </a:r>
            <a:br>
              <a:rPr lang="en-IN" altLang="x-none" sz="2200" b="1" dirty="0">
                <a:latin typeface="+mn-lt"/>
              </a:rPr>
            </a:br>
            <a:r>
              <a:rPr lang="en-IN" altLang="x-none" sz="2200" b="1" dirty="0" smtClean="0">
                <a:latin typeface="+mn-lt"/>
              </a:rPr>
              <a:t>II</a:t>
            </a:r>
            <a:r>
              <a:rPr lang="en-IN" altLang="x-none" sz="2200" b="1" dirty="0">
                <a:latin typeface="+mn-lt"/>
              </a:rPr>
              <a:t>. </a:t>
            </a:r>
            <a:r>
              <a:rPr lang="en-IN" altLang="x-none" sz="2200" b="1" dirty="0">
                <a:solidFill>
                  <a:srgbClr val="FF0000"/>
                </a:solidFill>
                <a:latin typeface="+mn-lt"/>
              </a:rPr>
              <a:t>COFI</a:t>
            </a:r>
            <a:r>
              <a:rPr lang="en-IN" altLang="x-none" sz="2200" dirty="0">
                <a:solidFill>
                  <a:srgbClr val="FF0000"/>
                </a:solidFill>
                <a:latin typeface="+mn-lt"/>
              </a:rPr>
              <a:t> </a:t>
            </a:r>
            <a:r>
              <a:rPr lang="en-IN" altLang="x-none" sz="2200" b="1" dirty="0">
                <a:solidFill>
                  <a:srgbClr val="FF0000"/>
                </a:solidFill>
                <a:latin typeface="+mn-lt"/>
              </a:rPr>
              <a:t>( </a:t>
            </a:r>
            <a:r>
              <a:rPr lang="en-IN" altLang="x-none" sz="2200" b="1" dirty="0" smtClean="0">
                <a:solidFill>
                  <a:srgbClr val="FF0000"/>
                </a:solidFill>
                <a:latin typeface="+mn-lt"/>
              </a:rPr>
              <a:t>Cyber Operations for Fraternity and Integration) </a:t>
            </a:r>
            <a:r>
              <a:rPr lang="en-IN" altLang="x-none" sz="2200" b="1" dirty="0">
                <a:solidFill>
                  <a:srgbClr val="FF0000"/>
                </a:solidFill>
                <a:latin typeface="+mn-lt"/>
              </a:rPr>
              <a:t>Networks </a:t>
            </a:r>
            <a:br>
              <a:rPr lang="en-IN" altLang="x-none" sz="2200" b="1" dirty="0">
                <a:solidFill>
                  <a:srgbClr val="FF0000"/>
                </a:solidFill>
                <a:latin typeface="+mn-lt"/>
              </a:rPr>
            </a:br>
            <a:r>
              <a:rPr lang="en-IN" altLang="x-none" sz="2200" b="1" dirty="0" smtClean="0">
                <a:latin typeface="+mn-lt"/>
              </a:rPr>
              <a:t>1. </a:t>
            </a:r>
            <a:r>
              <a:rPr lang="en-IN" altLang="x-none" sz="2200" dirty="0" smtClean="0">
                <a:latin typeface="+mn-lt"/>
              </a:rPr>
              <a:t>In </a:t>
            </a:r>
            <a:r>
              <a:rPr lang="en-IN" altLang="x-none" sz="2200" dirty="0">
                <a:latin typeface="+mn-lt"/>
              </a:rPr>
              <a:t>6 countries of South Asia and 4 countries of Far East</a:t>
            </a:r>
            <a:r>
              <a:rPr lang="en-IN" altLang="x-none" sz="2200" b="1" dirty="0">
                <a:latin typeface="+mn-lt"/>
              </a:rPr>
              <a:t> </a:t>
            </a:r>
            <a:br>
              <a:rPr lang="en-IN" altLang="x-none" sz="2200" b="1" dirty="0">
                <a:latin typeface="+mn-lt"/>
              </a:rPr>
            </a:br>
            <a:r>
              <a:rPr lang="en-IN" altLang="x-none" sz="2200" dirty="0">
                <a:latin typeface="+mn-lt"/>
              </a:rPr>
              <a:t>Enabling  faith leaders, media personel, academics, activists and youth  to leverage social media to counter hate campaigns and propagate  inclusion and peace </a:t>
            </a:r>
            <a:r>
              <a:rPr lang="en-IN" altLang="x-none" sz="2200" dirty="0" smtClean="0">
                <a:latin typeface="+mn-lt"/>
              </a:rPr>
              <a:t/>
            </a:r>
            <a:br>
              <a:rPr lang="en-IN" altLang="x-none" sz="2200" dirty="0" smtClean="0">
                <a:latin typeface="+mn-lt"/>
              </a:rPr>
            </a:br>
            <a:r>
              <a:rPr lang="en-IN" altLang="x-none" sz="2200" dirty="0" smtClean="0">
                <a:latin typeface="+mn-lt"/>
              </a:rPr>
              <a:t/>
            </a:r>
            <a:br>
              <a:rPr lang="en-IN" altLang="x-none" sz="2200" dirty="0" smtClean="0">
                <a:latin typeface="+mn-lt"/>
              </a:rPr>
            </a:br>
            <a:r>
              <a:rPr lang="en-IN" altLang="x-none" sz="2200" b="1" dirty="0" smtClean="0">
                <a:latin typeface="+mn-lt"/>
              </a:rPr>
              <a:t>2. </a:t>
            </a:r>
            <a:r>
              <a:rPr lang="en-IN" altLang="x-none" sz="2200" b="1" dirty="0" smtClean="0">
                <a:solidFill>
                  <a:schemeClr val="accent2"/>
                </a:solidFill>
                <a:latin typeface="+mn-lt"/>
              </a:rPr>
              <a:t>CHECK IT:</a:t>
            </a:r>
            <a:r>
              <a:rPr lang="en-IN" sz="2200" b="1" dirty="0">
                <a:solidFill>
                  <a:schemeClr val="accent2"/>
                </a:solidFill>
                <a:latin typeface="+mn-lt"/>
              </a:rPr>
              <a:t> </a:t>
            </a:r>
            <a:r>
              <a:rPr lang="en-IN" sz="2200" dirty="0" smtClean="0">
                <a:latin typeface="+mn-lt"/>
              </a:rPr>
              <a:t>A</a:t>
            </a:r>
            <a:r>
              <a:rPr lang="en-IN" altLang="x-none" sz="2200" dirty="0" smtClean="0">
                <a:latin typeface="+mn-lt"/>
              </a:rPr>
              <a:t>ddresses </a:t>
            </a:r>
            <a:r>
              <a:rPr lang="en-IN" altLang="x-none" sz="2200" dirty="0">
                <a:latin typeface="+mn-lt"/>
              </a:rPr>
              <a:t>the </a:t>
            </a:r>
            <a:r>
              <a:rPr lang="en-IN" altLang="x-none" sz="2200" dirty="0" smtClean="0">
                <a:latin typeface="+mn-lt"/>
              </a:rPr>
              <a:t>issues </a:t>
            </a:r>
            <a:r>
              <a:rPr lang="en-IN" altLang="x-none" sz="2200" dirty="0">
                <a:latin typeface="+mn-lt"/>
              </a:rPr>
              <a:t>of Fake </a:t>
            </a:r>
            <a:r>
              <a:rPr lang="en-IN" altLang="x-none" sz="2200" dirty="0" smtClean="0">
                <a:latin typeface="+mn-lt"/>
              </a:rPr>
              <a:t>News. CHECK IT will</a:t>
            </a:r>
            <a:r>
              <a:rPr lang="en-IN" sz="2200" dirty="0" smtClean="0">
                <a:latin typeface="+mn-lt"/>
              </a:rPr>
              <a:t> </a:t>
            </a:r>
            <a:r>
              <a:rPr lang="en-IN" sz="2200" dirty="0">
                <a:latin typeface="+mn-lt"/>
              </a:rPr>
              <a:t>sensitise and educate people to delink the perceived legitimacy of all printed word and broadcasted messages and properly verify the veracity before accepting and more importantly sharing it with others, especially on social media </a:t>
            </a:r>
            <a:r>
              <a:rPr lang="en-IN" sz="2200" dirty="0" smtClean="0">
                <a:latin typeface="+mn-lt"/>
              </a:rPr>
              <a:t>platforms to </a:t>
            </a:r>
            <a:r>
              <a:rPr lang="en-IN" altLang="x-none" sz="2200" dirty="0"/>
              <a:t>secure cyberspace for peace</a:t>
            </a:r>
            <a:r>
              <a:rPr lang="en-IN" sz="2200" dirty="0" smtClean="0">
                <a:latin typeface="+mn-lt"/>
              </a:rPr>
              <a:t>. </a:t>
            </a:r>
            <a:br>
              <a:rPr lang="en-IN" sz="2200" dirty="0" smtClean="0">
                <a:latin typeface="+mn-lt"/>
              </a:rPr>
            </a:br>
            <a:r>
              <a:rPr lang="en-US" sz="2200" dirty="0">
                <a:latin typeface="+mn-lt"/>
              </a:rPr>
              <a:t/>
            </a:r>
            <a:br>
              <a:rPr lang="en-US" sz="2200" dirty="0">
                <a:latin typeface="+mn-lt"/>
              </a:rPr>
            </a:br>
            <a:r>
              <a:rPr lang="en-IN" altLang="x-none" sz="2200" b="1" dirty="0" smtClean="0">
                <a:latin typeface="+mn-lt"/>
              </a:rPr>
              <a:t>3. </a:t>
            </a:r>
            <a:r>
              <a:rPr lang="en-IN" altLang="x-none" sz="2200" b="1" dirty="0" smtClean="0">
                <a:solidFill>
                  <a:schemeClr val="accent2"/>
                </a:solidFill>
                <a:latin typeface="+mn-lt"/>
              </a:rPr>
              <a:t>The HUB: </a:t>
            </a:r>
            <a:r>
              <a:rPr lang="en-IN" altLang="x-none" sz="2200" dirty="0" smtClean="0">
                <a:latin typeface="+mn-lt"/>
              </a:rPr>
              <a:t>Enabling eminent personalities with positive ideologies to propagate their writings and speeches through different social media platforms for wider reach and set the agenda of positivity on social media. </a:t>
            </a:r>
            <a:r>
              <a:rPr lang="en-IN" altLang="x-none" sz="2200" b="1" dirty="0">
                <a:latin typeface="+mn-lt"/>
              </a:rPr>
              <a:t/>
            </a:r>
            <a:br>
              <a:rPr lang="en-IN" altLang="x-none" sz="2200" b="1" dirty="0">
                <a:latin typeface="+mn-lt"/>
              </a:rPr>
            </a:br>
            <a:r>
              <a:rPr lang="en-IN" altLang="x-none" sz="2200" b="1" dirty="0">
                <a:latin typeface="+mn-lt"/>
              </a:rPr>
              <a:t>                        </a:t>
            </a:r>
            <a:endParaRPr lang="en-US" altLang="zh-CN" sz="22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additive="base">
                                        <p:cTn id="7" dur="500" fill="hold"/>
                                        <p:tgtEl>
                                          <p:spTgt spid="11265"/>
                                        </p:tgtEl>
                                        <p:attrNameLst>
                                          <p:attrName>ppt_x</p:attrName>
                                        </p:attrNameLst>
                                      </p:cBhvr>
                                      <p:tavLst>
                                        <p:tav tm="0">
                                          <p:val>
                                            <p:strVal val="0-#ppt_w/2"/>
                                          </p:val>
                                        </p:tav>
                                        <p:tav tm="100000">
                                          <p:val>
                                            <p:strVal val="#ppt_x"/>
                                          </p:val>
                                        </p:tav>
                                      </p:tavLst>
                                    </p:anim>
                                    <p:anim calcmode="lin" valueType="num">
                                      <p:cBhvr additive="base">
                                        <p:cTn id="8" dur="500" fill="hold"/>
                                        <p:tgtEl>
                                          <p:spTgt spid="11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5638800" y="3962400"/>
            <a:ext cx="3284023" cy="2466354"/>
          </a:xfrm>
          <a:prstGeom prst="rect">
            <a:avLst/>
          </a:prstGeom>
          <a:ln>
            <a:noFill/>
          </a:ln>
          <a:effectLst>
            <a:softEdge rad="112500"/>
          </a:effectLst>
        </p:spPr>
      </p:pic>
      <p:pic>
        <p:nvPicPr>
          <p:cNvPr id="3" name="Picture 2"/>
          <p:cNvPicPr>
            <a:picLocks noChangeAspect="1"/>
          </p:cNvPicPr>
          <p:nvPr/>
        </p:nvPicPr>
        <p:blipFill>
          <a:blip r:embed="rId3"/>
          <a:stretch>
            <a:fillRect/>
          </a:stretch>
        </p:blipFill>
        <p:spPr>
          <a:xfrm>
            <a:off x="228600" y="4191000"/>
            <a:ext cx="2617788" cy="231775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3048000" y="4114800"/>
            <a:ext cx="2514600" cy="243840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5" cstate="print"/>
          <a:srcRect b="18069"/>
          <a:stretch>
            <a:fillRect/>
          </a:stretch>
        </p:blipFill>
        <p:spPr>
          <a:xfrm>
            <a:off x="152399" y="520009"/>
            <a:ext cx="2895600" cy="344239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3" name="Title 1"/>
          <p:cNvSpPr>
            <a:spLocks noGrp="1"/>
          </p:cNvSpPr>
          <p:nvPr>
            <p:ph type="title"/>
          </p:nvPr>
        </p:nvSpPr>
        <p:spPr>
          <a:xfrm>
            <a:off x="152400" y="0"/>
            <a:ext cx="6248400" cy="990600"/>
          </a:xfrm>
          <a:ln/>
        </p:spPr>
        <p:txBody>
          <a:bodyPr wrap="square" lIns="91440" tIns="45720" rIns="91440" bIns="45720" anchor="ctr"/>
          <a:lstStyle/>
          <a:p>
            <a:pPr algn="r"/>
            <a:r>
              <a:rPr lang="en-IN" altLang="x-none" sz="3200" b="1" dirty="0"/>
              <a:t>COVA: Policy Transformations </a:t>
            </a:r>
            <a:br>
              <a:rPr lang="en-IN" altLang="x-none" sz="3200" b="1" dirty="0"/>
            </a:br>
            <a:r>
              <a:rPr lang="en-IN" altLang="x-none" sz="3200" b="1" dirty="0"/>
              <a:t>Some Successes</a:t>
            </a:r>
            <a:endParaRPr lang="en-US" altLang="zh-CN" sz="3600" dirty="0"/>
          </a:p>
        </p:txBody>
      </p:sp>
      <p:pic>
        <p:nvPicPr>
          <p:cNvPr id="8" name="Picture 7"/>
          <p:cNvPicPr>
            <a:picLocks noChangeAspect="1"/>
          </p:cNvPicPr>
          <p:nvPr/>
        </p:nvPicPr>
        <p:blipFill>
          <a:blip r:embed="rId6" cstate="print"/>
          <a:stretch>
            <a:fillRect/>
          </a:stretch>
        </p:blipFill>
        <p:spPr>
          <a:xfrm>
            <a:off x="3200400" y="990600"/>
            <a:ext cx="5257800" cy="2362200"/>
          </a:xfrm>
          <a:prstGeom prst="rect">
            <a:avLst/>
          </a:prstGeom>
          <a:ln>
            <a:noFill/>
          </a:ln>
          <a:effectLst>
            <a:softEdge rad="112500"/>
          </a:effectLst>
        </p:spPr>
      </p:pic>
      <p:sp>
        <p:nvSpPr>
          <p:cNvPr id="12295" name="Rectangle 8"/>
          <p:cNvSpPr/>
          <p:nvPr/>
        </p:nvSpPr>
        <p:spPr>
          <a:xfrm>
            <a:off x="3352800" y="3352800"/>
            <a:ext cx="5486400" cy="523875"/>
          </a:xfrm>
          <a:prstGeom prst="rect">
            <a:avLst/>
          </a:prstGeom>
          <a:solidFill>
            <a:srgbClr val="FFCCFF"/>
          </a:solidFill>
          <a:ln w="9525">
            <a:noFill/>
          </a:ln>
        </p:spPr>
        <p:txBody>
          <a:bodyPr anchor="t">
            <a:spAutoFit/>
          </a:bodyPr>
          <a:lstStyle/>
          <a:p>
            <a:pPr>
              <a:buFont typeface="Arial" panose="020B0604020202020204" pitchFamily="34" charset="0"/>
              <a:buNone/>
            </a:pPr>
            <a:r>
              <a:rPr lang="en-IN" altLang="x-none" sz="1400" dirty="0">
                <a:latin typeface="Arial" panose="020B0604020202020204" pitchFamily="34" charset="0"/>
              </a:rPr>
              <a:t>Position Paper for Socio Economic and Political Transformation of Telangana through Ten Strategic Interventions</a:t>
            </a:r>
          </a:p>
        </p:txBody>
      </p:sp>
      <p:pic>
        <p:nvPicPr>
          <p:cNvPr id="12296" name="Picture 2" descr="http://www.covanetwork.org/wp-content/themes/showtime_v3.3/scripts/timthumb.php?src=http://www.covanetwork.org/wp-content/uploads/2014/03/COVA-Pic-2-on-Project-work.png&amp;w=122&amp;h=122&amp;zc=1"/>
          <p:cNvPicPr>
            <a:picLocks noChangeAspect="1"/>
          </p:cNvPicPr>
          <p:nvPr/>
        </p:nvPicPr>
        <p:blipFill>
          <a:blip r:embed="rId7"/>
          <a:stretch>
            <a:fillRect/>
          </a:stretch>
        </p:blipFill>
        <p:spPr>
          <a:xfrm>
            <a:off x="5638800" y="4016375"/>
            <a:ext cx="3276600" cy="25368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additive="base">
                                        <p:cTn id="31" dur="500" fill="hold"/>
                                        <p:tgtEl>
                                          <p:spTgt spid="12296"/>
                                        </p:tgtEl>
                                        <p:attrNameLst>
                                          <p:attrName>ppt_x</p:attrName>
                                        </p:attrNameLst>
                                      </p:cBhvr>
                                      <p:tavLst>
                                        <p:tav tm="0">
                                          <p:val>
                                            <p:strVal val="1+#ppt_w/2"/>
                                          </p:val>
                                        </p:tav>
                                        <p:tav tm="100000">
                                          <p:val>
                                            <p:strVal val="#ppt_x"/>
                                          </p:val>
                                        </p:tav>
                                      </p:tavLst>
                                    </p:anim>
                                    <p:anim calcmode="lin" valueType="num">
                                      <p:cBhvr additive="base">
                                        <p:cTn id="32"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71995" y="-135963"/>
            <a:ext cx="8229600" cy="760478"/>
          </a:xfrm>
          <a:ln/>
        </p:spPr>
        <p:txBody>
          <a:bodyPr wrap="square" lIns="91440" tIns="45720" rIns="91440" bIns="45720" anchor="ctr"/>
          <a:lstStyle/>
          <a:p>
            <a:pPr algn="l"/>
            <a:r>
              <a:rPr lang="en-IN" altLang="x-none" sz="3600" b="1" dirty="0"/>
              <a:t>COVA: Empowering G 20 and BRICS </a:t>
            </a:r>
            <a:endParaRPr lang="en-US" altLang="zh-CN" dirty="0"/>
          </a:p>
        </p:txBody>
      </p:sp>
      <p:sp>
        <p:nvSpPr>
          <p:cNvPr id="15362" name="Content Placeholder 2"/>
          <p:cNvSpPr>
            <a:spLocks noGrp="1"/>
          </p:cNvSpPr>
          <p:nvPr>
            <p:ph idx="1"/>
          </p:nvPr>
        </p:nvSpPr>
        <p:spPr>
          <a:xfrm>
            <a:off x="482790" y="534227"/>
            <a:ext cx="8229600" cy="5791132"/>
          </a:xfrm>
          <a:ln/>
        </p:spPr>
        <p:txBody>
          <a:bodyPr wrap="square" lIns="91440" tIns="45720" rIns="91440" bIns="45720" anchor="t"/>
          <a:lstStyle/>
          <a:p>
            <a:pPr>
              <a:buNone/>
            </a:pPr>
            <a:r>
              <a:rPr lang="en-IN" altLang="x-none" sz="2800" b="1" dirty="0"/>
              <a:t>On Going Projects</a:t>
            </a:r>
            <a:r>
              <a:rPr lang="en-IN" altLang="x-none" sz="2800" b="1" dirty="0" smtClean="0"/>
              <a:t>:</a:t>
            </a:r>
            <a:endParaRPr lang="en-IN" altLang="x-none" sz="2400" dirty="0"/>
          </a:p>
          <a:p>
            <a:pPr>
              <a:buNone/>
            </a:pPr>
            <a:endParaRPr lang="en-IN" altLang="x-none" sz="2400" dirty="0" smtClean="0"/>
          </a:p>
          <a:p>
            <a:pPr>
              <a:buNone/>
            </a:pPr>
            <a:endParaRPr lang="en-IN" altLang="x-none" sz="2400" dirty="0" smtClean="0"/>
          </a:p>
          <a:p>
            <a:endParaRPr lang="en-IN" altLang="x-none" sz="2400" dirty="0"/>
          </a:p>
          <a:p>
            <a:endParaRPr lang="en-US" altLang="zh-CN" sz="2400" dirty="0"/>
          </a:p>
          <a:p>
            <a:endParaRPr lang="en-US" altLang="zh-CN" sz="2400" dirty="0"/>
          </a:p>
          <a:p>
            <a:endParaRPr lang="en-US" altLang="zh-CN" sz="2400" dirty="0"/>
          </a:p>
          <a:p>
            <a:pPr marL="0" indent="0" algn="just">
              <a:buNone/>
            </a:pPr>
            <a:endParaRPr lang="en-IN" altLang="zh-CN" sz="2400" dirty="0" smtClean="0"/>
          </a:p>
          <a:p>
            <a:pPr marL="0" indent="0" algn="just">
              <a:buNone/>
            </a:pPr>
            <a:endParaRPr lang="en-IN" altLang="zh-CN" sz="2400" dirty="0"/>
          </a:p>
          <a:p>
            <a:pPr marL="0" indent="0" algn="just">
              <a:buNone/>
            </a:pPr>
            <a:endParaRPr lang="en-IN" altLang="zh-CN" sz="2400" dirty="0"/>
          </a:p>
        </p:txBody>
      </p:sp>
      <p:pic>
        <p:nvPicPr>
          <p:cNvPr id="15363" name="Picture 4" descr="C:\Users\UNHCR\Contacts\Desktop\RBI Governor Mr.Rajan visiting Stalls.jpg"/>
          <p:cNvPicPr>
            <a:picLocks noChangeAspect="1"/>
          </p:cNvPicPr>
          <p:nvPr/>
        </p:nvPicPr>
        <p:blipFill>
          <a:blip r:embed="rId3"/>
          <a:stretch>
            <a:fillRect/>
          </a:stretch>
        </p:blipFill>
        <p:spPr>
          <a:xfrm>
            <a:off x="4572000" y="1294705"/>
            <a:ext cx="4129595" cy="2667681"/>
          </a:xfrm>
          <a:prstGeom prst="rect">
            <a:avLst/>
          </a:prstGeom>
          <a:noFill/>
          <a:ln w="9525">
            <a:noFill/>
          </a:ln>
        </p:spPr>
      </p:pic>
      <p:sp>
        <p:nvSpPr>
          <p:cNvPr id="5" name="TextBox 4"/>
          <p:cNvSpPr txBox="1"/>
          <p:nvPr/>
        </p:nvSpPr>
        <p:spPr>
          <a:xfrm>
            <a:off x="471995" y="1066209"/>
            <a:ext cx="3886200" cy="2108269"/>
          </a:xfrm>
          <a:prstGeom prst="rect">
            <a:avLst/>
          </a:prstGeom>
          <a:noFill/>
        </p:spPr>
        <p:txBody>
          <a:bodyPr wrap="square">
            <a:spAutoFit/>
          </a:bodyPr>
          <a:lstStyle/>
          <a:p>
            <a:pPr marL="269875" marR="0" indent="-269875" algn="just" defTabSz="914400">
              <a:buClrTx/>
              <a:buSzTx/>
              <a:buFont typeface="Arial" panose="020B0604020202020204" pitchFamily="34" charset="0"/>
              <a:buChar char="•"/>
              <a:defRPr/>
            </a:pPr>
            <a:r>
              <a:rPr kumimoji="0" lang="en-IN" kern="1200" cap="none" spc="0" normalizeH="0" baseline="0" noProof="0" dirty="0">
                <a:latin typeface="+mn-lt"/>
                <a:ea typeface="+mn-ea"/>
                <a:cs typeface="Arial" panose="020B0604020202020204" pitchFamily="34" charset="0"/>
                <a:sym typeface="+mn-ea"/>
              </a:rPr>
              <a:t>Financial Inclusion Program to enable poor and lower middle classes to access Bank Loans- 8 of 12 Policy Recommendations of COVA Accepted by the Government of India- 90 million people can </a:t>
            </a:r>
            <a:r>
              <a:rPr kumimoji="0" lang="en-IN" kern="1200" cap="none" spc="0" normalizeH="0" baseline="0" noProof="0" dirty="0" smtClean="0">
                <a:latin typeface="+mn-lt"/>
                <a:ea typeface="+mn-ea"/>
                <a:cs typeface="Arial" panose="020B0604020202020204" pitchFamily="34" charset="0"/>
                <a:sym typeface="+mn-ea"/>
              </a:rPr>
              <a:t>benefit.</a:t>
            </a:r>
            <a:endParaRPr kumimoji="0" lang="en-US" kern="1200" cap="none" spc="0" normalizeH="0" baseline="0" noProof="0" dirty="0">
              <a:latin typeface="+mn-lt"/>
              <a:ea typeface="+mn-ea"/>
              <a:cs typeface="Arial" panose="020B0604020202020204" pitchFamily="34" charset="0"/>
              <a:sym typeface="+mn-ea"/>
            </a:endParaRPr>
          </a:p>
          <a:p>
            <a:pPr marR="0" algn="just" defTabSz="914400">
              <a:buClrTx/>
              <a:buSzTx/>
              <a:buFontTx/>
              <a:buNone/>
              <a:defRPr/>
            </a:pPr>
            <a:endParaRPr kumimoji="0" lang="en-IN" sz="2300" kern="1200" cap="none" spc="0" normalizeH="0" baseline="0" noProof="0" dirty="0">
              <a:latin typeface="+mn-lt"/>
              <a:ea typeface="+mn-ea"/>
              <a:cs typeface="Arial" panose="020B0604020202020204" pitchFamily="34" charset="0"/>
              <a:sym typeface="+mn-e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12" y="3246025"/>
            <a:ext cx="3200316" cy="350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683106" y="4057233"/>
            <a:ext cx="5207162" cy="2862322"/>
          </a:xfrm>
          <a:prstGeom prst="rect">
            <a:avLst/>
          </a:prstGeom>
          <a:noFill/>
        </p:spPr>
        <p:txBody>
          <a:bodyPr wrap="square">
            <a:spAutoFit/>
          </a:bodyPr>
          <a:lstStyle/>
          <a:p>
            <a:pPr marL="285750" indent="-285750" algn="just">
              <a:buFont typeface="Arial" panose="020B0604020202020204" pitchFamily="34" charset="0"/>
              <a:buChar char="•"/>
            </a:pPr>
            <a:r>
              <a:rPr lang="en-US" altLang="zh-CN" dirty="0">
                <a:latin typeface="+mn-lt"/>
              </a:rPr>
              <a:t>Study of MSMEs in BRICS Economies- Three Paradigm Shifts and Twelve Strategic Recommendations to promote micro and small enterprises under consideration by the Government  of India and Government of Telangana.   Ministry of HRD has accepted 3 of the Recommendations relating to redesign of school and college syllabus to provide orientation to entrepreneurship.</a:t>
            </a:r>
          </a:p>
          <a:p>
            <a:pPr marR="0" algn="just" defTabSz="914400">
              <a:buClrTx/>
              <a:buSzTx/>
              <a:buFontTx/>
              <a:buNone/>
              <a:defRPr/>
            </a:pPr>
            <a:endParaRPr kumimoji="0" lang="en-IN" kern="1200" cap="none" spc="0" normalizeH="0" baseline="0" noProof="0" dirty="0">
              <a:latin typeface="+mn-lt"/>
              <a:ea typeface="+mn-ea"/>
              <a:cs typeface="Arial" panose="020B060402020202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0-#ppt_w/2"/>
                                          </p:val>
                                        </p:tav>
                                        <p:tav tm="100000">
                                          <p:val>
                                            <p:strVal val="#ppt_x"/>
                                          </p:val>
                                        </p:tav>
                                      </p:tavLst>
                                    </p:anim>
                                    <p:anim calcmode="lin" valueType="num">
                                      <p:cBhvr additive="base">
                                        <p:cTn id="8" dur="500" fill="hold"/>
                                        <p:tgtEl>
                                          <p:spTgt spid="153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anim calcmode="lin" valueType="num">
                                      <p:cBhvr additive="base">
                                        <p:cTn id="13" dur="500" fill="hold"/>
                                        <p:tgtEl>
                                          <p:spTgt spid="1536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363"/>
                                        </p:tgtEl>
                                        <p:attrNameLst>
                                          <p:attrName>style.visibility</p:attrName>
                                        </p:attrNameLst>
                                      </p:cBhvr>
                                      <p:to>
                                        <p:strVal val="visible"/>
                                      </p:to>
                                    </p:set>
                                    <p:anim calcmode="lin" valueType="num">
                                      <p:cBhvr additive="base">
                                        <p:cTn id="25" dur="500" fill="hold"/>
                                        <p:tgtEl>
                                          <p:spTgt spid="15363"/>
                                        </p:tgtEl>
                                        <p:attrNameLst>
                                          <p:attrName>ppt_x</p:attrName>
                                        </p:attrNameLst>
                                      </p:cBhvr>
                                      <p:tavLst>
                                        <p:tav tm="0">
                                          <p:val>
                                            <p:strVal val="1+#ppt_w/2"/>
                                          </p:val>
                                        </p:tav>
                                        <p:tav tm="100000">
                                          <p:val>
                                            <p:strVal val="#ppt_x"/>
                                          </p:val>
                                        </p:tav>
                                      </p:tavLst>
                                    </p:anim>
                                    <p:anim calcmode="lin" valueType="num">
                                      <p:cBhvr additive="base">
                                        <p:cTn id="26"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build="p"/>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228600" y="76200"/>
            <a:ext cx="8229600" cy="914400"/>
          </a:xfrm>
          <a:ln/>
        </p:spPr>
        <p:txBody>
          <a:bodyPr wrap="square" lIns="91440" tIns="45720" rIns="91440" bIns="45720" anchor="ctr"/>
          <a:lstStyle/>
          <a:p>
            <a:pPr algn="l"/>
            <a:r>
              <a:rPr lang="en-IN" altLang="x-none" sz="3200" b="1" dirty="0"/>
              <a:t>COVA: International Engagements</a:t>
            </a:r>
            <a:endParaRPr lang="en-US" altLang="zh-CN" sz="3200" dirty="0"/>
          </a:p>
        </p:txBody>
      </p:sp>
      <p:sp>
        <p:nvSpPr>
          <p:cNvPr id="3" name="Content Placeholder 2"/>
          <p:cNvSpPr>
            <a:spLocks noGrp="1"/>
          </p:cNvSpPr>
          <p:nvPr>
            <p:ph idx="1"/>
          </p:nvPr>
        </p:nvSpPr>
        <p:spPr>
          <a:xfrm>
            <a:off x="381000" y="914400"/>
            <a:ext cx="8229600" cy="985838"/>
          </a:xfrm>
        </p:spPr>
        <p:txBody>
          <a:bodyPr vert="horz" wrap="square" lIns="91440" tIns="45720" rIns="91440" bIns="45720" numCol="1" anchor="t" anchorCtr="0" compatLnSpc="1"/>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IN" sz="2800" b="1" i="0" u="none" strike="noStrike" kern="1200" cap="none" spc="0" normalizeH="0" baseline="0" noProof="0" dirty="0" smtClean="0">
                <a:ln>
                  <a:noFill/>
                </a:ln>
                <a:solidFill>
                  <a:schemeClr val="tx1"/>
                </a:solidFill>
                <a:effectLst/>
                <a:uLnTx/>
                <a:uFillTx/>
                <a:latin typeface="+mn-lt"/>
                <a:ea typeface="+mn-ea"/>
                <a:cs typeface="+mn-cs"/>
              </a:rPr>
              <a:t>Policy interventions for Empowerment through Structural Transformations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IN"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315" name="Rectangle 3"/>
          <p:cNvSpPr/>
          <p:nvPr/>
        </p:nvSpPr>
        <p:spPr>
          <a:xfrm>
            <a:off x="304800" y="1981200"/>
            <a:ext cx="4267200" cy="3416300"/>
          </a:xfrm>
          <a:prstGeom prst="rect">
            <a:avLst/>
          </a:prstGeom>
          <a:noFill/>
          <a:ln w="9525">
            <a:noFill/>
          </a:ln>
        </p:spPr>
        <p:txBody>
          <a:bodyPr anchor="t">
            <a:spAutoFit/>
          </a:bodyPr>
          <a:lstStyle/>
          <a:p>
            <a:pPr>
              <a:buFont typeface="Arial" panose="020B0604020202020204" pitchFamily="34" charset="0"/>
              <a:buNone/>
            </a:pPr>
            <a:r>
              <a:rPr lang="en-IN" altLang="x-none" sz="2400" b="1" dirty="0">
                <a:latin typeface="Arial" panose="020B0604020202020204" pitchFamily="34" charset="0"/>
              </a:rPr>
              <a:t>Policy Engagement</a:t>
            </a:r>
            <a:r>
              <a:rPr lang="en-IN" altLang="x-none" sz="2400" dirty="0">
                <a:latin typeface="Arial" panose="020B0604020202020204" pitchFamily="34" charset="0"/>
              </a:rPr>
              <a:t> with State and National Governments, Multilateral Bodies like the UN, Commonwealth, G 20, BRICS and SAARC for structural transformation for an equitable, sustainable and just World </a:t>
            </a:r>
            <a:r>
              <a:rPr lang="en-IN" altLang="x-none" sz="2400" dirty="0" smtClean="0">
                <a:latin typeface="Arial" panose="020B0604020202020204" pitchFamily="34" charset="0"/>
              </a:rPr>
              <a:t>Order.</a:t>
            </a:r>
            <a:endParaRPr lang="en-US" altLang="zh-CN" sz="2400" dirty="0">
              <a:latin typeface="Arial" panose="020B0604020202020204" pitchFamily="34" charset="0"/>
            </a:endParaRPr>
          </a:p>
        </p:txBody>
      </p:sp>
      <p:pic>
        <p:nvPicPr>
          <p:cNvPr id="13316" name="Picture 4"/>
          <p:cNvPicPr>
            <a:picLocks noChangeAspect="1"/>
          </p:cNvPicPr>
          <p:nvPr/>
        </p:nvPicPr>
        <p:blipFill>
          <a:blip r:embed="rId3"/>
          <a:stretch>
            <a:fillRect/>
          </a:stretch>
        </p:blipFill>
        <p:spPr>
          <a:xfrm>
            <a:off x="4991100" y="2052638"/>
            <a:ext cx="3771900" cy="4348162"/>
          </a:xfrm>
          <a:prstGeom prst="rect">
            <a:avLst/>
          </a:prstGeom>
          <a:noFill/>
          <a:ln w="9525">
            <a:noFill/>
          </a:ln>
        </p:spPr>
      </p:pic>
      <p:pic>
        <p:nvPicPr>
          <p:cNvPr id="13317" name="Picture 5"/>
          <p:cNvPicPr>
            <a:picLocks noChangeAspect="1"/>
          </p:cNvPicPr>
          <p:nvPr/>
        </p:nvPicPr>
        <p:blipFill>
          <a:blip r:embed="rId4"/>
          <a:stretch>
            <a:fillRect/>
          </a:stretch>
        </p:blipFill>
        <p:spPr>
          <a:xfrm>
            <a:off x="533400" y="5478464"/>
            <a:ext cx="1096963" cy="1104104"/>
          </a:xfrm>
          <a:prstGeom prst="rect">
            <a:avLst/>
          </a:prstGeom>
          <a:noFill/>
          <a:ln w="9525">
            <a:noFill/>
          </a:ln>
        </p:spPr>
      </p:pic>
      <p:pic>
        <p:nvPicPr>
          <p:cNvPr id="13318" name="Picture 7"/>
          <p:cNvPicPr>
            <a:picLocks noChangeAspect="1"/>
          </p:cNvPicPr>
          <p:nvPr/>
        </p:nvPicPr>
        <p:blipFill>
          <a:blip r:embed="rId5"/>
          <a:stretch>
            <a:fillRect/>
          </a:stretch>
        </p:blipFill>
        <p:spPr>
          <a:xfrm>
            <a:off x="1666310" y="5473701"/>
            <a:ext cx="1229333" cy="1112208"/>
          </a:xfrm>
          <a:prstGeom prst="rect">
            <a:avLst/>
          </a:prstGeom>
          <a:noFill/>
          <a:ln w="9525">
            <a:noFill/>
          </a:ln>
        </p:spPr>
      </p:pic>
      <p:pic>
        <p:nvPicPr>
          <p:cNvPr id="13319" name="Picture 11"/>
          <p:cNvPicPr>
            <a:picLocks noChangeAspect="1"/>
          </p:cNvPicPr>
          <p:nvPr/>
        </p:nvPicPr>
        <p:blipFill>
          <a:blip r:embed="rId6"/>
          <a:stretch>
            <a:fillRect/>
          </a:stretch>
        </p:blipFill>
        <p:spPr>
          <a:xfrm>
            <a:off x="2931590" y="5397500"/>
            <a:ext cx="1220795" cy="118506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0-#ppt_w/2"/>
                                          </p:val>
                                        </p:tav>
                                        <p:tav tm="100000">
                                          <p:val>
                                            <p:strVal val="#ppt_x"/>
                                          </p:val>
                                        </p:tav>
                                      </p:tavLst>
                                    </p:anim>
                                    <p:anim calcmode="lin" valueType="num">
                                      <p:cBhvr additive="base">
                                        <p:cTn id="8" dur="500" fill="hold"/>
                                        <p:tgtEl>
                                          <p:spTgt spid="133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additive="base">
                                        <p:cTn id="19" dur="500" fill="hold"/>
                                        <p:tgtEl>
                                          <p:spTgt spid="13315"/>
                                        </p:tgtEl>
                                        <p:attrNameLst>
                                          <p:attrName>ppt_x</p:attrName>
                                        </p:attrNameLst>
                                      </p:cBhvr>
                                      <p:tavLst>
                                        <p:tav tm="0">
                                          <p:val>
                                            <p:strVal val="0-#ppt_w/2"/>
                                          </p:val>
                                        </p:tav>
                                        <p:tav tm="100000">
                                          <p:val>
                                            <p:strVal val="#ppt_x"/>
                                          </p:val>
                                        </p:tav>
                                      </p:tavLst>
                                    </p:anim>
                                    <p:anim calcmode="lin" valueType="num">
                                      <p:cBhvr additive="base">
                                        <p:cTn id="20"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316"/>
                                        </p:tgtEl>
                                        <p:attrNameLst>
                                          <p:attrName>style.visibility</p:attrName>
                                        </p:attrNameLst>
                                      </p:cBhvr>
                                      <p:to>
                                        <p:strVal val="visible"/>
                                      </p:to>
                                    </p:set>
                                    <p:anim calcmode="lin" valueType="num">
                                      <p:cBhvr additive="base">
                                        <p:cTn id="25" dur="500" fill="hold"/>
                                        <p:tgtEl>
                                          <p:spTgt spid="13316"/>
                                        </p:tgtEl>
                                        <p:attrNameLst>
                                          <p:attrName>ppt_x</p:attrName>
                                        </p:attrNameLst>
                                      </p:cBhvr>
                                      <p:tavLst>
                                        <p:tav tm="0">
                                          <p:val>
                                            <p:strVal val="1+#ppt_w/2"/>
                                          </p:val>
                                        </p:tav>
                                        <p:tav tm="100000">
                                          <p:val>
                                            <p:strVal val="#ppt_x"/>
                                          </p:val>
                                        </p:tav>
                                      </p:tavLst>
                                    </p:anim>
                                    <p:anim calcmode="lin" valueType="num">
                                      <p:cBhvr additive="base">
                                        <p:cTn id="26"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7"/>
                                        </p:tgtEl>
                                        <p:attrNameLst>
                                          <p:attrName>style.visibility</p:attrName>
                                        </p:attrNameLst>
                                      </p:cBhvr>
                                      <p:to>
                                        <p:strVal val="visible"/>
                                      </p:to>
                                    </p:set>
                                    <p:anim calcmode="lin" valueType="num">
                                      <p:cBhvr additive="base">
                                        <p:cTn id="31" dur="500" fill="hold"/>
                                        <p:tgtEl>
                                          <p:spTgt spid="13317"/>
                                        </p:tgtEl>
                                        <p:attrNameLst>
                                          <p:attrName>ppt_x</p:attrName>
                                        </p:attrNameLst>
                                      </p:cBhvr>
                                      <p:tavLst>
                                        <p:tav tm="0">
                                          <p:val>
                                            <p:strVal val="#ppt_x"/>
                                          </p:val>
                                        </p:tav>
                                        <p:tav tm="100000">
                                          <p:val>
                                            <p:strVal val="#ppt_x"/>
                                          </p:val>
                                        </p:tav>
                                      </p:tavLst>
                                    </p:anim>
                                    <p:anim calcmode="lin" valueType="num">
                                      <p:cBhvr additive="base">
                                        <p:cTn id="32"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8"/>
                                        </p:tgtEl>
                                        <p:attrNameLst>
                                          <p:attrName>style.visibility</p:attrName>
                                        </p:attrNameLst>
                                      </p:cBhvr>
                                      <p:to>
                                        <p:strVal val="visible"/>
                                      </p:to>
                                    </p:set>
                                    <p:anim calcmode="lin" valueType="num">
                                      <p:cBhvr additive="base">
                                        <p:cTn id="37" dur="500" fill="hold"/>
                                        <p:tgtEl>
                                          <p:spTgt spid="13318"/>
                                        </p:tgtEl>
                                        <p:attrNameLst>
                                          <p:attrName>ppt_x</p:attrName>
                                        </p:attrNameLst>
                                      </p:cBhvr>
                                      <p:tavLst>
                                        <p:tav tm="0">
                                          <p:val>
                                            <p:strVal val="#ppt_x"/>
                                          </p:val>
                                        </p:tav>
                                        <p:tav tm="100000">
                                          <p:val>
                                            <p:strVal val="#ppt_x"/>
                                          </p:val>
                                        </p:tav>
                                      </p:tavLst>
                                    </p:anim>
                                    <p:anim calcmode="lin" valueType="num">
                                      <p:cBhvr additive="base">
                                        <p:cTn id="38"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9"/>
                                        </p:tgtEl>
                                        <p:attrNameLst>
                                          <p:attrName>style.visibility</p:attrName>
                                        </p:attrNameLst>
                                      </p:cBhvr>
                                      <p:to>
                                        <p:strVal val="visible"/>
                                      </p:to>
                                    </p:set>
                                    <p:anim calcmode="lin" valueType="num">
                                      <p:cBhvr additive="base">
                                        <p:cTn id="43" dur="500" fill="hold"/>
                                        <p:tgtEl>
                                          <p:spTgt spid="13319"/>
                                        </p:tgtEl>
                                        <p:attrNameLst>
                                          <p:attrName>ppt_x</p:attrName>
                                        </p:attrNameLst>
                                      </p:cBhvr>
                                      <p:tavLst>
                                        <p:tav tm="0">
                                          <p:val>
                                            <p:strVal val="#ppt_x"/>
                                          </p:val>
                                        </p:tav>
                                        <p:tav tm="100000">
                                          <p:val>
                                            <p:strVal val="#ppt_x"/>
                                          </p:val>
                                        </p:tav>
                                      </p:tavLst>
                                    </p:anim>
                                    <p:anim calcmode="lin" valueType="num">
                                      <p:cBhvr additive="base">
                                        <p:cTn id="44"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3" grpId="0" build="p"/>
      <p:bldP spid="133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609600" y="533400"/>
            <a:ext cx="7772400" cy="2514600"/>
          </a:xfrm>
          <a:ln/>
        </p:spPr>
        <p:txBody>
          <a:bodyPr wrap="square" lIns="91440" tIns="45720" rIns="91440" bIns="45720" anchor="ctr"/>
          <a:lstStyle/>
          <a:p>
            <a:pPr eaLnBrk="1" hangingPunct="1"/>
            <a:r>
              <a:rPr lang="en-US" altLang="zh-CN" sz="5400" dirty="0">
                <a:solidFill>
                  <a:schemeClr val="bg1"/>
                </a:solidFill>
              </a:rPr>
              <a:t>Thank You </a:t>
            </a:r>
            <a:br>
              <a:rPr lang="en-US" altLang="zh-CN" sz="5400" dirty="0">
                <a:solidFill>
                  <a:schemeClr val="bg1"/>
                </a:solidFill>
              </a:rPr>
            </a:br>
            <a:r>
              <a:rPr lang="en-US" altLang="zh-CN" dirty="0">
                <a:solidFill>
                  <a:schemeClr val="bg1"/>
                </a:solidFill>
              </a:rPr>
              <a:t>for your continued support</a:t>
            </a:r>
            <a:r>
              <a:rPr lang="en-US" altLang="zh-CN" sz="5400" dirty="0">
                <a:solidFill>
                  <a:schemeClr val="bg1"/>
                </a:solidFill>
              </a:rPr>
              <a:t/>
            </a:r>
            <a:br>
              <a:rPr lang="en-US" altLang="zh-CN" sz="5400" dirty="0">
                <a:solidFill>
                  <a:schemeClr val="bg1"/>
                </a:solidFill>
              </a:rPr>
            </a:br>
            <a:r>
              <a:rPr lang="en-US" altLang="zh-CN" sz="5400" dirty="0"/>
              <a:t>Together, We can achieve!</a:t>
            </a:r>
            <a:endParaRPr lang="en-US"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checkerboard(across)">
                                      <p:cBhvr>
                                        <p:cTn id="7"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592</Words>
  <Application>Microsoft Office PowerPoint</Application>
  <PresentationFormat>On-screen Show (4:3)</PresentationFormat>
  <Paragraphs>44</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宋体</vt:lpstr>
      <vt:lpstr>宋体</vt:lpstr>
      <vt:lpstr>Arial</vt:lpstr>
      <vt:lpstr>Calibri</vt:lpstr>
      <vt:lpstr>Office Theme</vt:lpstr>
      <vt:lpstr>COVA   CCCCCCCCo Communal Harmony Networking-Research- Advocacy- Structural Transformations     For a Peaceful and Egalitarian Society </vt:lpstr>
      <vt:lpstr>COVA </vt:lpstr>
      <vt:lpstr>3rd Generation Philanthropy  From Charity to Empowerment </vt:lpstr>
      <vt:lpstr>COVA: Empowering India</vt:lpstr>
      <vt:lpstr>  COVA: Current Innovations  I. Peace Now and Forever Campaign Between Pakistan and India: Objective: Addressing deteriorating relations between Pakistan and India Strategy:  1. Provide platforms to enable common people and civil society to demand peace and condemn war mongering  2. Campaign organised in over  100 cities and towns of India and Pakistan and some other countries.  II. COFI ( Cyber Operations for Fraternity and Integration) Networks  1. In 6 countries of South Asia and 4 countries of Far East  Enabling  faith leaders, media personel, academics, activists and youth  to leverage social media to counter hate campaigns and propagate  inclusion and peace   2. CHECK IT: Addresses the issues of Fake News. CHECK IT will sensitise and educate people to delink the perceived legitimacy of all printed word and broadcasted messages and properly verify the veracity before accepting and more importantly sharing it with others, especially on social media platforms to secure cyberspace for peace.   3. The HUB: Enabling eminent personalities with positive ideologies to propagate their writings and speeches through different social media platforms for wider reach and set the agenda of positivity on social media.                          </vt:lpstr>
      <vt:lpstr>COVA: Policy Transformations  Some Successes</vt:lpstr>
      <vt:lpstr>COVA: Empowering G 20 and BRICS </vt:lpstr>
      <vt:lpstr>COVA: International Engagements</vt:lpstr>
      <vt:lpstr>Thank You  for your continued support Together, We can achieve!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Philanthropy: From Charity to Empowerment Multiply the Effect of Your Personal Donations and Liberate the Poor Through Promotion and Support to Organisations Undertaking Awareness and Advocacy</dc:title>
  <dc:creator>Admin</dc:creator>
  <cp:lastModifiedBy>Gowtham Uyalla</cp:lastModifiedBy>
  <cp:revision>88</cp:revision>
  <dcterms:created xsi:type="dcterms:W3CDTF">2014-09-29T08:24:12Z</dcterms:created>
  <dcterms:modified xsi:type="dcterms:W3CDTF">2018-08-27T09:08:52Z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1033-10.2.0.5908</vt:lpwstr>
  </property>
</Properties>
</file>