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8" roundtripDataSignature="AMtx7mhZjEVCiMzXCW9oMfhT7TaZUBkq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Request for Resource Persons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thank you for accepting to partner with the Compassionate Citizenship Program as a Resource Person.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objectives of the Compassionate Citizenship Program are to introduce students to different social issues through lectures, train them in basic methods of social sciences to study the issues in a systematic way, come up with specific and practical solutions for the issues and undertake action to address / solve the issues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lecture is the beginning of the process and apart from giving an overview of the topic, should also facilitate students to identify different issues that arise from the topic to select and address one issue.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There are two slides at the end about undertaking Project Works and examples of some issues, subjects for interviews and possible questions.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Please consider devoting about 10 minutes to this Section. Thanks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4" name="Google Shape;9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5b0ac157b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5b0ac157b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05b0ac157b_0_5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cxnSp>
        <p:nvCxnSpPr>
          <p:cNvPr id="19" name="Google Shape;19;p19"/>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20" name="Google Shape;20;p19"/>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spcBef>
                <a:spcPts val="480"/>
              </a:spcBef>
              <a:spcAft>
                <a:spcPts val="0"/>
              </a:spcAft>
              <a:buSzPts val="1680"/>
              <a:buNone/>
              <a:defRPr sz="24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22" name="Google Shape;22;p1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8"/>
          <p:cNvSpPr txBox="1"/>
          <p:nvPr>
            <p:ph idx="1" type="body"/>
          </p:nvPr>
        </p:nvSpPr>
        <p:spPr>
          <a:xfrm rot="5400000">
            <a:off x="2385219"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2" name="Google Shape;82;p2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9"/>
          <p:cNvSpPr txBox="1"/>
          <p:nvPr>
            <p:ph type="title"/>
          </p:nvPr>
        </p:nvSpPr>
        <p:spPr>
          <a:xfrm rot="5400000">
            <a:off x="4846638" y="2560639"/>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9"/>
          <p:cNvSpPr txBox="1"/>
          <p:nvPr>
            <p:ph idx="1" type="body"/>
          </p:nvPr>
        </p:nvSpPr>
        <p:spPr>
          <a:xfrm rot="5400000">
            <a:off x="655638" y="350838"/>
            <a:ext cx="5851525" cy="62484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8" name="Google Shape;88;p2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28" name="Google Shape;28;p2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1"/>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cxnSp>
        <p:nvCxnSpPr>
          <p:cNvPr id="37" name="Google Shape;37;p22"/>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8" name="Google Shape;38;p22"/>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spcBef>
                <a:spcPts val="400"/>
              </a:spcBef>
              <a:spcAft>
                <a:spcPts val="0"/>
              </a:spcAft>
              <a:buSzPts val="1400"/>
              <a:buNone/>
              <a:defRPr sz="2000">
                <a:solidFill>
                  <a:srgbClr val="DCD0B0"/>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9" name="Google Shape;39;p2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22"/>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3"/>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3"/>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6" name="Google Shape;46;p23"/>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7" name="Google Shape;47;p2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4"/>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4"/>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Arial"/>
                <a:ea typeface="Arial"/>
                <a:cs typeface="Arial"/>
                <a:sym typeface="Arial"/>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3" name="Google Shape;53;p24"/>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Arial"/>
                <a:ea typeface="Arial"/>
                <a:cs typeface="Arial"/>
                <a:sym typeface="Arial"/>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4" name="Google Shape;54;p24"/>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5" name="Google Shape;55;p24"/>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6" name="Google Shape;56;p2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24"/>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cxnSp>
        <p:nvCxnSpPr>
          <p:cNvPr id="65" name="Google Shape;65;p26"/>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26"/>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8" name="Google Shape;68;p26"/>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9" name="Google Shape;69;p2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7"/>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74" name="Google Shape;74;p2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27"/>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7"/>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18"/>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18"/>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Arial"/>
                <a:ea typeface="Arial"/>
                <a:cs typeface="Arial"/>
                <a:sym typeface="Arial"/>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Arial"/>
                <a:ea typeface="Arial"/>
                <a:cs typeface="Arial"/>
                <a:sym typeface="Arial"/>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Arial"/>
                <a:ea typeface="Arial"/>
                <a:cs typeface="Arial"/>
                <a:sym typeface="Arial"/>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Arial"/>
                <a:ea typeface="Arial"/>
                <a:cs typeface="Arial"/>
                <a:sym typeface="Arial"/>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Arial"/>
                <a:ea typeface="Arial"/>
                <a:cs typeface="Arial"/>
                <a:sym typeface="Arial"/>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Arial"/>
                <a:ea typeface="Arial"/>
                <a:cs typeface="Arial"/>
                <a:sym typeface="Arial"/>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Arial"/>
                <a:ea typeface="Arial"/>
                <a:cs typeface="Arial"/>
                <a:sym typeface="Arial"/>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Arial"/>
                <a:ea typeface="Arial"/>
                <a:cs typeface="Arial"/>
                <a:sym typeface="Arial"/>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Arial"/>
                <a:ea typeface="Arial"/>
                <a:cs typeface="Arial"/>
                <a:sym typeface="Arial"/>
              </a:defRPr>
            </a:lvl9pPr>
          </a:lstStyle>
          <a:p/>
        </p:txBody>
      </p:sp>
      <p:sp>
        <p:nvSpPr>
          <p:cNvPr id="12" name="Google Shape;12;p1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D28E2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D28E2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Arial"/>
                <a:ea typeface="Arial"/>
                <a:cs typeface="Arial"/>
                <a:sym typeface="Arial"/>
              </a:defRPr>
            </a:lvl1pPr>
            <a:lvl2pPr indent="0" lvl="1" marL="0" marR="0" rtl="0" algn="r">
              <a:spcBef>
                <a:spcPts val="0"/>
              </a:spcBef>
              <a:buNone/>
              <a:defRPr b="0" i="0" sz="1200" u="none" cap="none" strike="noStrike">
                <a:solidFill>
                  <a:srgbClr val="D28E28"/>
                </a:solidFill>
                <a:latin typeface="Arial"/>
                <a:ea typeface="Arial"/>
                <a:cs typeface="Arial"/>
                <a:sym typeface="Arial"/>
              </a:defRPr>
            </a:lvl2pPr>
            <a:lvl3pPr indent="0" lvl="2" marL="0" marR="0" rtl="0" algn="r">
              <a:spcBef>
                <a:spcPts val="0"/>
              </a:spcBef>
              <a:buNone/>
              <a:defRPr b="0" i="0" sz="1200" u="none" cap="none" strike="noStrike">
                <a:solidFill>
                  <a:srgbClr val="D28E28"/>
                </a:solidFill>
                <a:latin typeface="Arial"/>
                <a:ea typeface="Arial"/>
                <a:cs typeface="Arial"/>
                <a:sym typeface="Arial"/>
              </a:defRPr>
            </a:lvl3pPr>
            <a:lvl4pPr indent="0" lvl="3" marL="0" marR="0" rtl="0" algn="r">
              <a:spcBef>
                <a:spcPts val="0"/>
              </a:spcBef>
              <a:buNone/>
              <a:defRPr b="0" i="0" sz="1200" u="none" cap="none" strike="noStrike">
                <a:solidFill>
                  <a:srgbClr val="D28E28"/>
                </a:solidFill>
                <a:latin typeface="Arial"/>
                <a:ea typeface="Arial"/>
                <a:cs typeface="Arial"/>
                <a:sym typeface="Arial"/>
              </a:defRPr>
            </a:lvl4pPr>
            <a:lvl5pPr indent="0" lvl="4" marL="0" marR="0" rtl="0" algn="r">
              <a:spcBef>
                <a:spcPts val="0"/>
              </a:spcBef>
              <a:buNone/>
              <a:defRPr b="0" i="0" sz="1200" u="none" cap="none" strike="noStrike">
                <a:solidFill>
                  <a:srgbClr val="D28E28"/>
                </a:solidFill>
                <a:latin typeface="Arial"/>
                <a:ea typeface="Arial"/>
                <a:cs typeface="Arial"/>
                <a:sym typeface="Arial"/>
              </a:defRPr>
            </a:lvl5pPr>
            <a:lvl6pPr indent="0" lvl="5" marL="0" marR="0" rtl="0" algn="r">
              <a:spcBef>
                <a:spcPts val="0"/>
              </a:spcBef>
              <a:buNone/>
              <a:defRPr b="0" i="0" sz="1200" u="none" cap="none" strike="noStrike">
                <a:solidFill>
                  <a:srgbClr val="D28E28"/>
                </a:solidFill>
                <a:latin typeface="Arial"/>
                <a:ea typeface="Arial"/>
                <a:cs typeface="Arial"/>
                <a:sym typeface="Arial"/>
              </a:defRPr>
            </a:lvl6pPr>
            <a:lvl7pPr indent="0" lvl="6" marL="0" marR="0" rtl="0" algn="r">
              <a:spcBef>
                <a:spcPts val="0"/>
              </a:spcBef>
              <a:buNone/>
              <a:defRPr b="0" i="0" sz="1200" u="none" cap="none" strike="noStrike">
                <a:solidFill>
                  <a:srgbClr val="D28E28"/>
                </a:solidFill>
                <a:latin typeface="Arial"/>
                <a:ea typeface="Arial"/>
                <a:cs typeface="Arial"/>
                <a:sym typeface="Arial"/>
              </a:defRPr>
            </a:lvl7pPr>
            <a:lvl8pPr indent="0" lvl="7" marL="0" marR="0" rtl="0" algn="r">
              <a:spcBef>
                <a:spcPts val="0"/>
              </a:spcBef>
              <a:buNone/>
              <a:defRPr b="0" i="0" sz="1200" u="none" cap="none" strike="noStrike">
                <a:solidFill>
                  <a:srgbClr val="D28E28"/>
                </a:solidFill>
                <a:latin typeface="Arial"/>
                <a:ea typeface="Arial"/>
                <a:cs typeface="Arial"/>
                <a:sym typeface="Arial"/>
              </a:defRPr>
            </a:lvl8pPr>
            <a:lvl9pPr indent="0" lvl="8" marL="0" marR="0" rtl="0" algn="r">
              <a:spcBef>
                <a:spcPts val="0"/>
              </a:spcBef>
              <a:buNone/>
              <a:defRPr b="0" i="0" sz="1200" u="none" cap="none" strike="noStrike">
                <a:solidFill>
                  <a:srgbClr val="D28E2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3600"/>
              <a:buFont typeface="Arial"/>
              <a:buNone/>
              <a:defRPr b="0" i="0" sz="36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 name="Google Shape;16;p18"/>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8"/>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type="ctrTitle"/>
          </p:nvPr>
        </p:nvSpPr>
        <p:spPr>
          <a:xfrm>
            <a:off x="228600" y="1005840"/>
            <a:ext cx="8915400" cy="5181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2"/>
              </a:buClr>
              <a:buSzPts val="2800"/>
              <a:buFont typeface="Arial"/>
              <a:buNone/>
            </a:pPr>
            <a:br>
              <a:rPr b="1" lang="en-US" sz="2800">
                <a:latin typeface="Arial"/>
                <a:ea typeface="Arial"/>
                <a:cs typeface="Arial"/>
                <a:sym typeface="Arial"/>
              </a:rPr>
            </a:br>
            <a:br>
              <a:rPr b="1" lang="en-US" sz="2800">
                <a:latin typeface="Arial"/>
                <a:ea typeface="Arial"/>
                <a:cs typeface="Arial"/>
                <a:sym typeface="Arial"/>
              </a:rPr>
            </a:br>
            <a:br>
              <a:rPr b="1" lang="en-US" sz="2800">
                <a:latin typeface="Arial"/>
                <a:ea typeface="Arial"/>
                <a:cs typeface="Arial"/>
                <a:sym typeface="Arial"/>
              </a:rPr>
            </a:br>
            <a:br>
              <a:rPr b="1" lang="en-US" sz="2800">
                <a:latin typeface="Arial"/>
                <a:ea typeface="Arial"/>
                <a:cs typeface="Arial"/>
                <a:sym typeface="Arial"/>
              </a:rPr>
            </a:br>
            <a:r>
              <a:rPr b="1" lang="en-US" sz="2800">
                <a:latin typeface="Arial"/>
                <a:ea typeface="Arial"/>
                <a:cs typeface="Arial"/>
                <a:sym typeface="Arial"/>
              </a:rPr>
              <a:t>COMPASSIONATE CITIZENSHIP PROGRAM</a:t>
            </a:r>
            <a:br>
              <a:rPr b="1" lang="en-US" sz="2800">
                <a:latin typeface="Arial"/>
                <a:ea typeface="Arial"/>
                <a:cs typeface="Arial"/>
                <a:sym typeface="Arial"/>
              </a:rPr>
            </a:br>
            <a:br>
              <a:rPr b="1" lang="en-US" sz="1600">
                <a:latin typeface="Arial"/>
                <a:ea typeface="Arial"/>
                <a:cs typeface="Arial"/>
                <a:sym typeface="Arial"/>
              </a:rPr>
            </a:br>
            <a:r>
              <a:rPr b="1" lang="en-US" sz="2800">
                <a:solidFill>
                  <a:schemeClr val="dk1"/>
                </a:solidFill>
                <a:latin typeface="Arial"/>
                <a:ea typeface="Arial"/>
                <a:cs typeface="Arial"/>
                <a:sym typeface="Arial"/>
              </a:rPr>
              <a:t>LECTURE ON</a:t>
            </a:r>
            <a:r>
              <a:rPr b="1" lang="en-US" sz="2800">
                <a:latin typeface="Arial"/>
                <a:ea typeface="Arial"/>
                <a:cs typeface="Arial"/>
                <a:sym typeface="Arial"/>
              </a:rPr>
              <a:t> </a:t>
            </a:r>
            <a:br>
              <a:rPr b="1" lang="en-US" sz="3200">
                <a:latin typeface="Times New Roman"/>
                <a:ea typeface="Times New Roman"/>
                <a:cs typeface="Times New Roman"/>
                <a:sym typeface="Times New Roman"/>
              </a:rPr>
            </a:br>
            <a:r>
              <a:rPr b="1" lang="en-US" sz="4000">
                <a:solidFill>
                  <a:schemeClr val="dk1"/>
                </a:solidFill>
              </a:rPr>
              <a:t>Climate</a:t>
            </a:r>
            <a:r>
              <a:rPr b="1" lang="en-US" sz="4000" cap="none">
                <a:solidFill>
                  <a:schemeClr val="dk1"/>
                </a:solidFill>
              </a:rPr>
              <a:t> </a:t>
            </a:r>
            <a:r>
              <a:rPr b="1" lang="en-US" sz="4000">
                <a:solidFill>
                  <a:schemeClr val="dk1"/>
                </a:solidFill>
              </a:rPr>
              <a:t>Change</a:t>
            </a:r>
            <a:r>
              <a:rPr b="1" lang="en-US" sz="4000" cap="none">
                <a:solidFill>
                  <a:schemeClr val="dk1"/>
                </a:solidFill>
              </a:rPr>
              <a:t> </a:t>
            </a:r>
            <a:br>
              <a:rPr b="1" lang="en-US" sz="4000">
                <a:solidFill>
                  <a:schemeClr val="dk1"/>
                </a:solidFill>
              </a:rPr>
            </a:br>
            <a:r>
              <a:rPr b="1" lang="en-US" sz="1800" cap="none">
                <a:solidFill>
                  <a:schemeClr val="dk1"/>
                </a:solidFill>
              </a:rPr>
              <a:t>Framework Provided By M</a:t>
            </a:r>
            <a:r>
              <a:rPr b="1" lang="en-US" sz="1800">
                <a:solidFill>
                  <a:schemeClr val="dk1"/>
                </a:solidFill>
              </a:rPr>
              <a:t>s</a:t>
            </a:r>
            <a:r>
              <a:rPr b="1" lang="en-US" sz="1800" cap="none">
                <a:solidFill>
                  <a:schemeClr val="dk1"/>
                </a:solidFill>
              </a:rPr>
              <a:t>. </a:t>
            </a:r>
            <a:r>
              <a:rPr b="1" lang="en-US" sz="1800">
                <a:solidFill>
                  <a:schemeClr val="dk1"/>
                </a:solidFill>
              </a:rPr>
              <a:t>Nikita Naidu</a:t>
            </a:r>
            <a:br>
              <a:rPr b="1" lang="en-US" sz="1800" cap="none"/>
            </a:br>
            <a:br>
              <a:rPr b="1" lang="en-US" sz="1000">
                <a:latin typeface="Times New Roman"/>
                <a:ea typeface="Times New Roman"/>
                <a:cs typeface="Times New Roman"/>
                <a:sym typeface="Times New Roman"/>
              </a:rPr>
            </a:br>
            <a:r>
              <a:rPr b="1" lang="en-US" sz="2800" cap="none"/>
              <a:t>Pilot Project By </a:t>
            </a:r>
            <a:br>
              <a:rPr b="1" lang="en-US" sz="2800" cap="none"/>
            </a:br>
            <a:br>
              <a:rPr b="1" lang="en-US" sz="2800" cap="none"/>
            </a:br>
            <a:br>
              <a:rPr b="1" lang="en-US" sz="2800"/>
            </a:br>
            <a:br>
              <a:rPr b="1" lang="en-US" sz="1200"/>
            </a:br>
            <a:r>
              <a:rPr b="1" lang="en-US" sz="2400" cap="none"/>
              <a:t>In Collaboration With </a:t>
            </a:r>
            <a:r>
              <a:rPr b="1" lang="en-US" sz="2400"/>
              <a:t>SCERT (</a:t>
            </a:r>
            <a:r>
              <a:rPr b="1" lang="en-US" sz="2400" cap="none"/>
              <a:t>Telangana State</a:t>
            </a:r>
            <a:r>
              <a:rPr b="1" lang="en-US" sz="2400"/>
              <a:t>) </a:t>
            </a:r>
            <a:br>
              <a:rPr b="1" lang="en-US" sz="2400"/>
            </a:br>
            <a:br>
              <a:rPr b="1" lang="en-US" sz="2400"/>
            </a:br>
            <a:br>
              <a:rPr lang="en-US" sz="2800"/>
            </a:br>
            <a:br>
              <a:rPr b="1" lang="en-US" sz="3200">
                <a:latin typeface="Times New Roman"/>
                <a:ea typeface="Times New Roman"/>
                <a:cs typeface="Times New Roman"/>
                <a:sym typeface="Times New Roman"/>
              </a:rPr>
            </a:br>
            <a:endParaRPr sz="2800">
              <a:solidFill>
                <a:schemeClr val="lt1"/>
              </a:solidFill>
            </a:endParaRPr>
          </a:p>
        </p:txBody>
      </p:sp>
      <p:pic>
        <p:nvPicPr>
          <p:cNvPr descr="Compassionate Citizenship Program Logo COVA.png" id="97" name="Google Shape;97;p1"/>
          <p:cNvPicPr preferRelativeResize="0"/>
          <p:nvPr/>
        </p:nvPicPr>
        <p:blipFill rotWithShape="1">
          <a:blip r:embed="rId3">
            <a:alphaModFix/>
          </a:blip>
          <a:srcRect b="0" l="0" r="0" t="0"/>
          <a:stretch/>
        </p:blipFill>
        <p:spPr>
          <a:xfrm>
            <a:off x="3238495" y="304800"/>
            <a:ext cx="2667009" cy="2667009"/>
          </a:xfrm>
          <a:prstGeom prst="rect">
            <a:avLst/>
          </a:prstGeom>
          <a:noFill/>
          <a:ln>
            <a:noFill/>
          </a:ln>
        </p:spPr>
      </p:pic>
      <p:pic>
        <p:nvPicPr>
          <p:cNvPr descr="Cova Logo_Final.png" id="98" name="Google Shape;98;p1"/>
          <p:cNvPicPr preferRelativeResize="0"/>
          <p:nvPr/>
        </p:nvPicPr>
        <p:blipFill rotWithShape="1">
          <a:blip r:embed="rId4">
            <a:alphaModFix/>
          </a:blip>
          <a:srcRect b="0" l="0" r="0" t="0"/>
          <a:stretch/>
        </p:blipFill>
        <p:spPr>
          <a:xfrm>
            <a:off x="3695699" y="5529312"/>
            <a:ext cx="1752601" cy="6456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idx="1" type="body"/>
          </p:nvPr>
        </p:nvSpPr>
        <p:spPr>
          <a:xfrm>
            <a:off x="319075" y="2321875"/>
            <a:ext cx="8686800" cy="4536000"/>
          </a:xfrm>
          <a:prstGeom prst="rect">
            <a:avLst/>
          </a:prstGeom>
          <a:noFill/>
          <a:ln>
            <a:noFill/>
          </a:ln>
        </p:spPr>
        <p:txBody>
          <a:bodyPr anchorCtr="0" anchor="t" bIns="45700" lIns="91425" spcFirstLastPara="1" rIns="91425" wrap="square" tIns="45700">
            <a:normAutofit fontScale="62500" lnSpcReduction="20000"/>
          </a:bodyPr>
          <a:lstStyle/>
          <a:p>
            <a:pPr indent="-278606" lvl="0" marL="457200" rtl="0" algn="l">
              <a:lnSpc>
                <a:spcPct val="120000"/>
              </a:lnSpc>
              <a:spcBef>
                <a:spcPts val="544"/>
              </a:spcBef>
              <a:spcAft>
                <a:spcPts val="0"/>
              </a:spcAft>
              <a:buClr>
                <a:schemeClr val="dk1"/>
              </a:buClr>
              <a:buSzPct val="39375"/>
              <a:buChar char="🞭"/>
            </a:pPr>
            <a:r>
              <a:rPr lang="en-US">
                <a:solidFill>
                  <a:schemeClr val="dk1"/>
                </a:solidFill>
              </a:rPr>
              <a:t>Understanding Climate Science</a:t>
            </a:r>
            <a:endParaRPr>
              <a:solidFill>
                <a:schemeClr val="dk1"/>
              </a:solidFill>
            </a:endParaRPr>
          </a:p>
          <a:p>
            <a:pPr indent="-278606" lvl="1" marL="914400" rtl="0" algn="l">
              <a:lnSpc>
                <a:spcPct val="120000"/>
              </a:lnSpc>
              <a:spcBef>
                <a:spcPts val="0"/>
              </a:spcBef>
              <a:spcAft>
                <a:spcPts val="0"/>
              </a:spcAft>
              <a:buClr>
                <a:schemeClr val="dk1"/>
              </a:buClr>
              <a:buSzPct val="45000"/>
              <a:buChar char="🞤"/>
            </a:pPr>
            <a:r>
              <a:rPr lang="en-US">
                <a:solidFill>
                  <a:schemeClr val="dk1"/>
                </a:solidFill>
              </a:rPr>
              <a:t>Grasping the fundamentals of climate science is crucial for informed action. This knowledge helps in recognizing trends and impacts.</a:t>
            </a:r>
            <a:endParaRPr>
              <a:solidFill>
                <a:schemeClr val="dk1"/>
              </a:solidFill>
            </a:endParaRPr>
          </a:p>
          <a:p>
            <a:pPr indent="-278606" lvl="0" marL="457200" rtl="0" algn="l">
              <a:lnSpc>
                <a:spcPct val="120000"/>
              </a:lnSpc>
              <a:spcBef>
                <a:spcPts val="0"/>
              </a:spcBef>
              <a:spcAft>
                <a:spcPts val="0"/>
              </a:spcAft>
              <a:buClr>
                <a:schemeClr val="dk1"/>
              </a:buClr>
              <a:buSzPct val="39375"/>
              <a:buChar char="🞭"/>
            </a:pPr>
            <a:r>
              <a:rPr lang="en-US">
                <a:solidFill>
                  <a:schemeClr val="dk1"/>
                </a:solidFill>
              </a:rPr>
              <a:t>Acknowledging Impacts</a:t>
            </a:r>
            <a:endParaRPr>
              <a:solidFill>
                <a:schemeClr val="dk1"/>
              </a:solidFill>
            </a:endParaRPr>
          </a:p>
          <a:p>
            <a:pPr indent="-278606" lvl="1" marL="914400" rtl="0" algn="l">
              <a:lnSpc>
                <a:spcPct val="120000"/>
              </a:lnSpc>
              <a:spcBef>
                <a:spcPts val="0"/>
              </a:spcBef>
              <a:spcAft>
                <a:spcPts val="0"/>
              </a:spcAft>
              <a:buClr>
                <a:schemeClr val="dk1"/>
              </a:buClr>
              <a:buSzPct val="45000"/>
              <a:buChar char="🞤"/>
            </a:pPr>
            <a:r>
              <a:rPr lang="en-US">
                <a:solidFill>
                  <a:schemeClr val="dk1"/>
                </a:solidFill>
              </a:rPr>
              <a:t>Recognizing the diverse impacts of climate change on ecosystems and communities is essential for effective response strategies.</a:t>
            </a:r>
            <a:endParaRPr>
              <a:solidFill>
                <a:schemeClr val="dk1"/>
              </a:solidFill>
            </a:endParaRPr>
          </a:p>
          <a:p>
            <a:pPr indent="-278606" lvl="0" marL="457200" rtl="0" algn="l">
              <a:lnSpc>
                <a:spcPct val="120000"/>
              </a:lnSpc>
              <a:spcBef>
                <a:spcPts val="0"/>
              </a:spcBef>
              <a:spcAft>
                <a:spcPts val="0"/>
              </a:spcAft>
              <a:buClr>
                <a:schemeClr val="dk1"/>
              </a:buClr>
              <a:buSzPct val="39375"/>
              <a:buChar char="🞭"/>
            </a:pPr>
            <a:r>
              <a:rPr lang="en-US">
                <a:solidFill>
                  <a:schemeClr val="dk1"/>
                </a:solidFill>
              </a:rPr>
              <a:t>Innovative Solutions</a:t>
            </a:r>
            <a:endParaRPr>
              <a:solidFill>
                <a:schemeClr val="dk1"/>
              </a:solidFill>
            </a:endParaRPr>
          </a:p>
          <a:p>
            <a:pPr indent="-278606" lvl="1" marL="914400" rtl="0" algn="l">
              <a:lnSpc>
                <a:spcPct val="120000"/>
              </a:lnSpc>
              <a:spcBef>
                <a:spcPts val="0"/>
              </a:spcBef>
              <a:spcAft>
                <a:spcPts val="0"/>
              </a:spcAft>
              <a:buClr>
                <a:schemeClr val="dk1"/>
              </a:buClr>
              <a:buSzPct val="45000"/>
              <a:buChar char="🞤"/>
            </a:pPr>
            <a:r>
              <a:rPr lang="en-US">
                <a:solidFill>
                  <a:schemeClr val="dk1"/>
                </a:solidFill>
              </a:rPr>
              <a:t>Embracing innovation can lead to sustainable technologies and practices that mitigate climate effects and enhance resilience.</a:t>
            </a:r>
            <a:endParaRPr>
              <a:solidFill>
                <a:schemeClr val="dk1"/>
              </a:solidFill>
            </a:endParaRPr>
          </a:p>
          <a:p>
            <a:pPr indent="-278606" lvl="0" marL="457200" rtl="0" algn="l">
              <a:lnSpc>
                <a:spcPct val="120000"/>
              </a:lnSpc>
              <a:spcBef>
                <a:spcPts val="0"/>
              </a:spcBef>
              <a:spcAft>
                <a:spcPts val="0"/>
              </a:spcAft>
              <a:buClr>
                <a:schemeClr val="dk1"/>
              </a:buClr>
              <a:buSzPct val="39375"/>
              <a:buChar char="🞭"/>
            </a:pPr>
            <a:r>
              <a:rPr lang="en-US">
                <a:solidFill>
                  <a:schemeClr val="dk1"/>
                </a:solidFill>
              </a:rPr>
              <a:t>Collaborative Action</a:t>
            </a:r>
            <a:endParaRPr>
              <a:solidFill>
                <a:schemeClr val="dk1"/>
              </a:solidFill>
            </a:endParaRPr>
          </a:p>
          <a:p>
            <a:pPr indent="-278606" lvl="1" marL="914400" rtl="0" algn="l">
              <a:lnSpc>
                <a:spcPct val="120000"/>
              </a:lnSpc>
              <a:spcBef>
                <a:spcPts val="0"/>
              </a:spcBef>
              <a:spcAft>
                <a:spcPts val="0"/>
              </a:spcAft>
              <a:buClr>
                <a:schemeClr val="dk1"/>
              </a:buClr>
              <a:buSzPct val="45000"/>
              <a:buChar char="🞤"/>
            </a:pPr>
            <a:r>
              <a:rPr lang="en-US">
                <a:solidFill>
                  <a:schemeClr val="dk1"/>
                </a:solidFill>
              </a:rPr>
              <a:t>Collaborative efforts among governments, businesses, and communities can amplify the impact of climate initiatives and ensure broader reach.</a:t>
            </a:r>
            <a:endParaRPr>
              <a:solidFill>
                <a:schemeClr val="dk1"/>
              </a:solidFill>
            </a:endParaRPr>
          </a:p>
          <a:p>
            <a:pPr indent="-278606" lvl="0" marL="457200" rtl="0" algn="l">
              <a:lnSpc>
                <a:spcPct val="120000"/>
              </a:lnSpc>
              <a:spcBef>
                <a:spcPts val="0"/>
              </a:spcBef>
              <a:spcAft>
                <a:spcPts val="0"/>
              </a:spcAft>
              <a:buClr>
                <a:schemeClr val="dk1"/>
              </a:buClr>
              <a:buSzPct val="39375"/>
              <a:buChar char="🞭"/>
            </a:pPr>
            <a:r>
              <a:rPr lang="en-US">
                <a:solidFill>
                  <a:schemeClr val="dk1"/>
                </a:solidFill>
              </a:rPr>
              <a:t>Strategic Implementation</a:t>
            </a:r>
            <a:endParaRPr>
              <a:solidFill>
                <a:schemeClr val="dk1"/>
              </a:solidFill>
            </a:endParaRPr>
          </a:p>
          <a:p>
            <a:pPr indent="-278606" lvl="1" marL="914400" rtl="0" algn="l">
              <a:lnSpc>
                <a:spcPct val="120000"/>
              </a:lnSpc>
              <a:spcBef>
                <a:spcPts val="0"/>
              </a:spcBef>
              <a:spcAft>
                <a:spcPts val="0"/>
              </a:spcAft>
              <a:buClr>
                <a:schemeClr val="dk1"/>
              </a:buClr>
              <a:buSzPct val="45000"/>
              <a:buChar char="🞤"/>
            </a:pPr>
            <a:r>
              <a:rPr lang="en-US">
                <a:solidFill>
                  <a:schemeClr val="dk1"/>
                </a:solidFill>
              </a:rPr>
              <a:t>Implementing effective strategies is vital for achieving long-term sustainability goals and addressing climate change comprehensively.</a:t>
            </a:r>
            <a:endParaRPr>
              <a:solidFill>
                <a:schemeClr val="dk1"/>
              </a:solidFill>
            </a:endParaRPr>
          </a:p>
        </p:txBody>
      </p:sp>
      <p:sp>
        <p:nvSpPr>
          <p:cNvPr id="165" name="Google Shape;165;p11"/>
          <p:cNvSpPr txBox="1"/>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a:p>
        </p:txBody>
      </p:sp>
      <p:sp>
        <p:nvSpPr>
          <p:cNvPr id="166" name="Google Shape;166;p11"/>
          <p:cNvSpPr/>
          <p:nvPr/>
        </p:nvSpPr>
        <p:spPr>
          <a:xfrm>
            <a:off x="907225" y="1143000"/>
            <a:ext cx="7980600" cy="1240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rPr>
              <a:t>Conclusion</a:t>
            </a:r>
            <a:endParaRPr b="1" sz="2800">
              <a:solidFill>
                <a:srgbClr val="002060"/>
              </a:solidFill>
            </a:endParaRPr>
          </a:p>
          <a:p>
            <a:pPr indent="0" lvl="0" marL="342900" rtl="0" algn="l">
              <a:lnSpc>
                <a:spcPct val="120000"/>
              </a:lnSpc>
              <a:spcBef>
                <a:spcPts val="544"/>
              </a:spcBef>
              <a:spcAft>
                <a:spcPts val="0"/>
              </a:spcAft>
              <a:buClr>
                <a:schemeClr val="dk1"/>
              </a:buClr>
              <a:buSzPts val="1100"/>
              <a:buFont typeface="Arial"/>
              <a:buNone/>
            </a:pPr>
            <a:r>
              <a:rPr lang="en-US" sz="2000">
                <a:solidFill>
                  <a:schemeClr val="dk1"/>
                </a:solidFill>
              </a:rPr>
              <a:t>Navigating Climate Change: Challenges and Opportunities Ahead</a:t>
            </a:r>
            <a:endParaRPr sz="2000">
              <a:solidFill>
                <a:schemeClr val="dk1"/>
              </a:solidFill>
            </a:endParaRPr>
          </a:p>
          <a:p>
            <a:pPr indent="0" lvl="0" marL="0" marR="0" rtl="0" algn="ctr">
              <a:spcBef>
                <a:spcPts val="0"/>
              </a:spcBef>
              <a:spcAft>
                <a:spcPts val="0"/>
              </a:spcAft>
              <a:buNone/>
            </a:pPr>
            <a:r>
              <a:t/>
            </a:r>
            <a:endParaRPr b="1" sz="280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title"/>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a:p>
        </p:txBody>
      </p:sp>
      <p:pic>
        <p:nvPicPr>
          <p:cNvPr id="172" name="Google Shape;172;p16"/>
          <p:cNvPicPr preferRelativeResize="0"/>
          <p:nvPr/>
        </p:nvPicPr>
        <p:blipFill>
          <a:blip r:embed="rId3">
            <a:alphaModFix/>
          </a:blip>
          <a:stretch>
            <a:fillRect/>
          </a:stretch>
        </p:blipFill>
        <p:spPr>
          <a:xfrm>
            <a:off x="152400" y="1100421"/>
            <a:ext cx="3940220" cy="5605177"/>
          </a:xfrm>
          <a:prstGeom prst="rect">
            <a:avLst/>
          </a:prstGeom>
          <a:noFill/>
          <a:ln>
            <a:noFill/>
          </a:ln>
        </p:spPr>
      </p:pic>
      <p:pic>
        <p:nvPicPr>
          <p:cNvPr id="173" name="Google Shape;173;p16"/>
          <p:cNvPicPr preferRelativeResize="0"/>
          <p:nvPr/>
        </p:nvPicPr>
        <p:blipFill>
          <a:blip r:embed="rId4">
            <a:alphaModFix/>
          </a:blip>
          <a:stretch>
            <a:fillRect/>
          </a:stretch>
        </p:blipFill>
        <p:spPr>
          <a:xfrm>
            <a:off x="4245020" y="1100421"/>
            <a:ext cx="4746580" cy="47303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7"/>
          <p:cNvSpPr/>
          <p:nvPr/>
        </p:nvSpPr>
        <p:spPr>
          <a:xfrm>
            <a:off x="3276600" y="3124200"/>
            <a:ext cx="289765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Arial"/>
                <a:ea typeface="Arial"/>
                <a:cs typeface="Arial"/>
                <a:sym typeface="Arial"/>
              </a:rPr>
              <a:t>Thank You </a:t>
            </a:r>
            <a:endParaRPr sz="4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a:p>
        </p:txBody>
      </p:sp>
      <p:sp>
        <p:nvSpPr>
          <p:cNvPr id="104" name="Google Shape;104;p2"/>
          <p:cNvSpPr txBox="1"/>
          <p:nvPr/>
        </p:nvSpPr>
        <p:spPr>
          <a:xfrm>
            <a:off x="358525" y="2152725"/>
            <a:ext cx="8144700" cy="4351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 name="Google Shape;105;p2"/>
          <p:cNvSpPr/>
          <p:nvPr/>
        </p:nvSpPr>
        <p:spPr>
          <a:xfrm>
            <a:off x="2438400" y="1066800"/>
            <a:ext cx="48768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002060"/>
                </a:solidFill>
              </a:rPr>
              <a:t>Exploring the Impact of Climate Change and Strategies for the Future</a:t>
            </a:r>
            <a:endParaRPr b="0" i="0" sz="2200" u="none" cap="none" strike="noStrike">
              <a:solidFill>
                <a:schemeClr val="dk1"/>
              </a:solidFill>
              <a:latin typeface="Arial"/>
              <a:ea typeface="Arial"/>
              <a:cs typeface="Arial"/>
              <a:sym typeface="Arial"/>
            </a:endParaRPr>
          </a:p>
        </p:txBody>
      </p:sp>
      <p:sp>
        <p:nvSpPr>
          <p:cNvPr id="106" name="Google Shape;106;p2"/>
          <p:cNvSpPr txBox="1"/>
          <p:nvPr/>
        </p:nvSpPr>
        <p:spPr>
          <a:xfrm>
            <a:off x="735600" y="2506400"/>
            <a:ext cx="7672800" cy="3140100"/>
          </a:xfrm>
          <a:prstGeom prst="rect">
            <a:avLst/>
          </a:prstGeom>
          <a:noFill/>
          <a:ln>
            <a:noFill/>
          </a:ln>
        </p:spPr>
        <p:txBody>
          <a:bodyPr anchorCtr="0" anchor="b" bIns="91425" lIns="91425" spcFirstLastPara="1" rIns="91425" wrap="square" tIns="91425">
            <a:spAutoFit/>
          </a:bodyPr>
          <a:lstStyle/>
          <a:p>
            <a:pPr indent="-431800" lvl="0" marL="457200" rtl="0" algn="l">
              <a:spcBef>
                <a:spcPts val="0"/>
              </a:spcBef>
              <a:spcAft>
                <a:spcPts val="0"/>
              </a:spcAft>
              <a:buClr>
                <a:schemeClr val="dk2"/>
              </a:buClr>
              <a:buSzPts val="3200"/>
              <a:buAutoNum type="arabicPeriod"/>
            </a:pPr>
            <a:r>
              <a:rPr lang="en-US" sz="3200">
                <a:solidFill>
                  <a:schemeClr val="dk2"/>
                </a:solidFill>
              </a:rPr>
              <a:t>Understanding Weather and Climate</a:t>
            </a:r>
            <a:endParaRPr sz="3200">
              <a:solidFill>
                <a:schemeClr val="dk2"/>
              </a:solidFill>
            </a:endParaRPr>
          </a:p>
          <a:p>
            <a:pPr indent="-431800" lvl="0" marL="457200" rtl="0" algn="l">
              <a:spcBef>
                <a:spcPts val="0"/>
              </a:spcBef>
              <a:spcAft>
                <a:spcPts val="0"/>
              </a:spcAft>
              <a:buClr>
                <a:schemeClr val="dk2"/>
              </a:buClr>
              <a:buSzPts val="3200"/>
              <a:buAutoNum type="arabicPeriod"/>
            </a:pPr>
            <a:r>
              <a:rPr lang="en-US" sz="3200">
                <a:solidFill>
                  <a:schemeClr val="dk2"/>
                </a:solidFill>
              </a:rPr>
              <a:t>The Science Behind Climate Change</a:t>
            </a:r>
            <a:endParaRPr sz="3200">
              <a:solidFill>
                <a:schemeClr val="dk2"/>
              </a:solidFill>
            </a:endParaRPr>
          </a:p>
          <a:p>
            <a:pPr indent="-431800" lvl="0" marL="457200" rtl="0" algn="l">
              <a:spcBef>
                <a:spcPts val="0"/>
              </a:spcBef>
              <a:spcAft>
                <a:spcPts val="0"/>
              </a:spcAft>
              <a:buClr>
                <a:schemeClr val="dk2"/>
              </a:buClr>
              <a:buSzPts val="3200"/>
              <a:buAutoNum type="arabicPeriod"/>
            </a:pPr>
            <a:r>
              <a:rPr lang="en-US" sz="3200">
                <a:solidFill>
                  <a:schemeClr val="dk2"/>
                </a:solidFill>
              </a:rPr>
              <a:t>Current Impacts of Climate Change</a:t>
            </a:r>
            <a:endParaRPr sz="3200">
              <a:solidFill>
                <a:schemeClr val="dk2"/>
              </a:solidFill>
            </a:endParaRPr>
          </a:p>
          <a:p>
            <a:pPr indent="-431800" lvl="0" marL="457200" rtl="0" algn="l">
              <a:spcBef>
                <a:spcPts val="0"/>
              </a:spcBef>
              <a:spcAft>
                <a:spcPts val="0"/>
              </a:spcAft>
              <a:buClr>
                <a:schemeClr val="dk2"/>
              </a:buClr>
              <a:buSzPts val="3200"/>
              <a:buAutoNum type="arabicPeriod"/>
            </a:pPr>
            <a:r>
              <a:rPr lang="en-US" sz="3200">
                <a:solidFill>
                  <a:schemeClr val="dk2"/>
                </a:solidFill>
              </a:rPr>
              <a:t>Adaptation Strategies</a:t>
            </a:r>
            <a:endParaRPr sz="3200">
              <a:solidFill>
                <a:schemeClr val="dk2"/>
              </a:solidFill>
            </a:endParaRPr>
          </a:p>
          <a:p>
            <a:pPr indent="-431800" lvl="0" marL="457200" rtl="0" algn="l">
              <a:spcBef>
                <a:spcPts val="0"/>
              </a:spcBef>
              <a:spcAft>
                <a:spcPts val="0"/>
              </a:spcAft>
              <a:buClr>
                <a:schemeClr val="dk2"/>
              </a:buClr>
              <a:buSzPts val="3200"/>
              <a:buAutoNum type="arabicPeriod"/>
            </a:pPr>
            <a:r>
              <a:rPr lang="en-US" sz="3200">
                <a:solidFill>
                  <a:schemeClr val="dk2"/>
                </a:solidFill>
              </a:rPr>
              <a:t>Mitigation Efforts</a:t>
            </a:r>
            <a:endParaRPr sz="3200">
              <a:solidFill>
                <a:schemeClr val="dk2"/>
              </a:solidFill>
            </a:endParaRPr>
          </a:p>
          <a:p>
            <a:pPr indent="-431800" lvl="0" marL="457200" rtl="0" algn="l">
              <a:spcBef>
                <a:spcPts val="0"/>
              </a:spcBef>
              <a:spcAft>
                <a:spcPts val="0"/>
              </a:spcAft>
              <a:buClr>
                <a:schemeClr val="dk2"/>
              </a:buClr>
              <a:buSzPts val="3200"/>
              <a:buAutoNum type="arabicPeriod"/>
            </a:pPr>
            <a:r>
              <a:rPr lang="en-US" sz="3200">
                <a:solidFill>
                  <a:schemeClr val="dk2"/>
                </a:solidFill>
              </a:rPr>
              <a:t>Conclusion and Call to Action</a:t>
            </a:r>
            <a:endParaRPr sz="32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b="1" sz="3000">
              <a:solidFill>
                <a:schemeClr val="dk1"/>
              </a:solidFill>
            </a:endParaRPr>
          </a:p>
        </p:txBody>
      </p:sp>
      <p:sp>
        <p:nvSpPr>
          <p:cNvPr id="112" name="Google Shape;112;p3"/>
          <p:cNvSpPr txBox="1"/>
          <p:nvPr/>
        </p:nvSpPr>
        <p:spPr>
          <a:xfrm>
            <a:off x="527325" y="1184000"/>
            <a:ext cx="8616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2"/>
                </a:solidFill>
              </a:rPr>
              <a:t>Understanding Weather and Climate</a:t>
            </a:r>
            <a:br>
              <a:rPr lang="en-US" sz="3200">
                <a:solidFill>
                  <a:schemeClr val="dk2"/>
                </a:solidFill>
              </a:rPr>
            </a:br>
            <a:r>
              <a:rPr lang="en-US" sz="1800">
                <a:solidFill>
                  <a:schemeClr val="dk2"/>
                </a:solidFill>
              </a:rPr>
              <a:t>Distinguishing Between Weather and Climate for Climate Change Insights</a:t>
            </a:r>
            <a:endParaRPr sz="1800">
              <a:solidFill>
                <a:schemeClr val="dk2"/>
              </a:solidFill>
            </a:endParaRPr>
          </a:p>
        </p:txBody>
      </p:sp>
      <p:sp>
        <p:nvSpPr>
          <p:cNvPr id="113" name="Google Shape;113;p3"/>
          <p:cNvSpPr txBox="1"/>
          <p:nvPr/>
        </p:nvSpPr>
        <p:spPr>
          <a:xfrm>
            <a:off x="0" y="2333125"/>
            <a:ext cx="3167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2"/>
                </a:solidFill>
              </a:rPr>
              <a:t>Short-term vs Long-term</a:t>
            </a:r>
            <a:endParaRPr b="1" sz="1800">
              <a:solidFill>
                <a:schemeClr val="dk2"/>
              </a:solidFill>
            </a:endParaRPr>
          </a:p>
          <a:p>
            <a:pPr indent="0" lvl="0" marL="0" rtl="0" algn="l">
              <a:spcBef>
                <a:spcPts val="0"/>
              </a:spcBef>
              <a:spcAft>
                <a:spcPts val="0"/>
              </a:spcAft>
              <a:buNone/>
            </a:pPr>
            <a:r>
              <a:rPr lang="en-US" sz="1800">
                <a:solidFill>
                  <a:schemeClr val="dk2"/>
                </a:solidFill>
              </a:rPr>
              <a:t>Weather represents daily atmospheric conditions, while climate refers to averages over decades.</a:t>
            </a:r>
            <a:endParaRPr sz="1800">
              <a:solidFill>
                <a:schemeClr val="dk2"/>
              </a:solidFill>
            </a:endParaRPr>
          </a:p>
        </p:txBody>
      </p:sp>
      <p:sp>
        <p:nvSpPr>
          <p:cNvPr id="114" name="Google Shape;114;p3"/>
          <p:cNvSpPr txBox="1"/>
          <p:nvPr/>
        </p:nvSpPr>
        <p:spPr>
          <a:xfrm>
            <a:off x="5699700" y="2333113"/>
            <a:ext cx="3444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2"/>
                </a:solidFill>
              </a:rPr>
              <a:t>Importance of Differentiation</a:t>
            </a:r>
            <a:endParaRPr b="1" sz="1800">
              <a:solidFill>
                <a:schemeClr val="dk2"/>
              </a:solidFill>
            </a:endParaRPr>
          </a:p>
          <a:p>
            <a:pPr indent="0" lvl="0" marL="0" rtl="0" algn="l">
              <a:spcBef>
                <a:spcPts val="0"/>
              </a:spcBef>
              <a:spcAft>
                <a:spcPts val="0"/>
              </a:spcAft>
              <a:buNone/>
            </a:pPr>
            <a:r>
              <a:rPr lang="en-US" sz="1800">
                <a:solidFill>
                  <a:schemeClr val="dk2"/>
                </a:solidFill>
              </a:rPr>
              <a:t>Understanding the difference is crucial for effective climate change discussions and policies.</a:t>
            </a:r>
            <a:endParaRPr sz="1800">
              <a:solidFill>
                <a:schemeClr val="dk2"/>
              </a:solidFill>
            </a:endParaRPr>
          </a:p>
        </p:txBody>
      </p:sp>
      <p:sp>
        <p:nvSpPr>
          <p:cNvPr id="115" name="Google Shape;115;p3"/>
          <p:cNvSpPr txBox="1"/>
          <p:nvPr/>
        </p:nvSpPr>
        <p:spPr>
          <a:xfrm>
            <a:off x="0" y="5134450"/>
            <a:ext cx="3167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2"/>
                </a:solidFill>
              </a:rPr>
              <a:t>Impact on Ecosystems</a:t>
            </a:r>
            <a:endParaRPr b="1" sz="1800">
              <a:solidFill>
                <a:schemeClr val="dk2"/>
              </a:solidFill>
            </a:endParaRPr>
          </a:p>
          <a:p>
            <a:pPr indent="0" lvl="0" marL="0" rtl="0" algn="l">
              <a:spcBef>
                <a:spcPts val="0"/>
              </a:spcBef>
              <a:spcAft>
                <a:spcPts val="0"/>
              </a:spcAft>
              <a:buNone/>
            </a:pPr>
            <a:r>
              <a:rPr lang="en-US" sz="1800">
                <a:solidFill>
                  <a:schemeClr val="dk2"/>
                </a:solidFill>
              </a:rPr>
              <a:t>Shifts in climate affect biodiversity, altering habitats and species survival rates.</a:t>
            </a:r>
            <a:endParaRPr sz="1800">
              <a:solidFill>
                <a:schemeClr val="dk2"/>
              </a:solidFill>
            </a:endParaRPr>
          </a:p>
        </p:txBody>
      </p:sp>
      <p:sp>
        <p:nvSpPr>
          <p:cNvPr id="116" name="Google Shape;116;p3"/>
          <p:cNvSpPr txBox="1"/>
          <p:nvPr/>
        </p:nvSpPr>
        <p:spPr>
          <a:xfrm>
            <a:off x="5586900" y="4427000"/>
            <a:ext cx="3669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2"/>
                </a:solidFill>
              </a:rPr>
              <a:t>Human Influence</a:t>
            </a:r>
            <a:endParaRPr b="1" sz="1800">
              <a:solidFill>
                <a:schemeClr val="dk2"/>
              </a:solidFill>
            </a:endParaRPr>
          </a:p>
          <a:p>
            <a:pPr indent="0" lvl="0" marL="0" rtl="0" algn="l">
              <a:spcBef>
                <a:spcPts val="0"/>
              </a:spcBef>
              <a:spcAft>
                <a:spcPts val="0"/>
              </a:spcAft>
              <a:buNone/>
            </a:pPr>
            <a:r>
              <a:rPr lang="en-US" sz="1800">
                <a:solidFill>
                  <a:schemeClr val="dk2"/>
                </a:solidFill>
              </a:rPr>
              <a:t>Human activities, particularly greenhouse gas emissions, significantly alter both weather patterns and climate.</a:t>
            </a:r>
            <a:endParaRPr sz="1800">
              <a:solidFill>
                <a:schemeClr val="dk2"/>
              </a:solidFill>
            </a:endParaRPr>
          </a:p>
        </p:txBody>
      </p:sp>
      <p:pic>
        <p:nvPicPr>
          <p:cNvPr id="117" name="Google Shape;117;p3"/>
          <p:cNvPicPr preferRelativeResize="0"/>
          <p:nvPr/>
        </p:nvPicPr>
        <p:blipFill>
          <a:blip r:embed="rId3">
            <a:alphaModFix/>
          </a:blip>
          <a:stretch>
            <a:fillRect/>
          </a:stretch>
        </p:blipFill>
        <p:spPr>
          <a:xfrm>
            <a:off x="2765575" y="2844675"/>
            <a:ext cx="2821325" cy="2821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idx="1" type="body"/>
          </p:nvPr>
        </p:nvSpPr>
        <p:spPr>
          <a:xfrm>
            <a:off x="298725" y="2229275"/>
            <a:ext cx="8686800" cy="4526100"/>
          </a:xfrm>
          <a:prstGeom prst="rect">
            <a:avLst/>
          </a:prstGeom>
          <a:noFill/>
          <a:ln>
            <a:noFill/>
          </a:ln>
        </p:spPr>
        <p:txBody>
          <a:bodyPr anchorCtr="0" anchor="t" bIns="45700" lIns="91425" spcFirstLastPara="1" rIns="91425" wrap="square" tIns="45700">
            <a:normAutofit fontScale="70000" lnSpcReduction="10000"/>
          </a:bodyPr>
          <a:lstStyle/>
          <a:p>
            <a:pPr indent="-342900" lvl="0" marL="342900" rtl="0" algn="l">
              <a:spcBef>
                <a:spcPts val="0"/>
              </a:spcBef>
              <a:spcAft>
                <a:spcPts val="0"/>
              </a:spcAft>
              <a:buSzPct val="70000"/>
              <a:buNone/>
            </a:pPr>
            <a:r>
              <a:rPr b="1" lang="en-US" sz="3300">
                <a:solidFill>
                  <a:srgbClr val="002060"/>
                </a:solidFill>
              </a:rPr>
              <a:t>Understanding Human Impact on Atmospheric Changes</a:t>
            </a:r>
            <a:endParaRPr/>
          </a:p>
          <a:p>
            <a:pPr indent="-342900" lvl="0" marL="342900" rtl="0" algn="l">
              <a:spcBef>
                <a:spcPts val="0"/>
              </a:spcBef>
              <a:spcAft>
                <a:spcPts val="0"/>
              </a:spcAft>
              <a:buSzPct val="72187"/>
              <a:buNone/>
            </a:pPr>
            <a:r>
              <a:rPr lang="en-US"/>
              <a:t>1. </a:t>
            </a:r>
            <a:r>
              <a:rPr lang="en-US"/>
              <a:t>Burning Fossil Fuels</a:t>
            </a:r>
            <a:endParaRPr/>
          </a:p>
          <a:p>
            <a:pPr indent="-342900" lvl="0" marL="342900" rtl="0" algn="l">
              <a:spcBef>
                <a:spcPts val="0"/>
              </a:spcBef>
              <a:spcAft>
                <a:spcPts val="0"/>
              </a:spcAft>
              <a:buSzPct val="72187"/>
              <a:buNone/>
            </a:pPr>
            <a:r>
              <a:rPr lang="en-US"/>
              <a:t>	Combustion of coal, oil, and gas releases CO2, significantly raising greenhouse gas levels.</a:t>
            </a:r>
            <a:endParaRPr/>
          </a:p>
          <a:p>
            <a:pPr indent="-342900" lvl="0" marL="342900" rtl="0" algn="l">
              <a:spcBef>
                <a:spcPts val="0"/>
              </a:spcBef>
              <a:spcAft>
                <a:spcPts val="0"/>
              </a:spcAft>
              <a:buSzPct val="72187"/>
              <a:buNone/>
            </a:pPr>
            <a:r>
              <a:rPr lang="en-US"/>
              <a:t>2. Deforestation</a:t>
            </a:r>
            <a:endParaRPr/>
          </a:p>
          <a:p>
            <a:pPr indent="-342900" lvl="0" marL="342900" rtl="0" algn="l">
              <a:spcBef>
                <a:spcPts val="0"/>
              </a:spcBef>
              <a:spcAft>
                <a:spcPts val="0"/>
              </a:spcAft>
              <a:buSzPct val="72187"/>
              <a:buNone/>
            </a:pPr>
            <a:r>
              <a:rPr lang="en-US"/>
              <a:t>	Tree removal decreases CO2 absorption, worsening atmospheric imbalance and contributing to warming.</a:t>
            </a:r>
            <a:endParaRPr/>
          </a:p>
          <a:p>
            <a:pPr indent="-342900" lvl="0" marL="342900" rtl="0" algn="l">
              <a:spcBef>
                <a:spcPts val="0"/>
              </a:spcBef>
              <a:spcAft>
                <a:spcPts val="0"/>
              </a:spcAft>
              <a:buSzPct val="72187"/>
              <a:buNone/>
            </a:pPr>
            <a:r>
              <a:rPr lang="en-US"/>
              <a:t>3. Industrial Activities</a:t>
            </a:r>
            <a:endParaRPr/>
          </a:p>
          <a:p>
            <a:pPr indent="-342900" lvl="0" marL="342900" rtl="0" algn="l">
              <a:spcBef>
                <a:spcPts val="0"/>
              </a:spcBef>
              <a:spcAft>
                <a:spcPts val="0"/>
              </a:spcAft>
              <a:buSzPct val="72187"/>
              <a:buNone/>
            </a:pPr>
            <a:r>
              <a:rPr lang="en-US"/>
              <a:t>	Manufacturing processes emit greenhouse gases, adding to the atmospheric changes driving climate change.</a:t>
            </a:r>
            <a:endParaRPr/>
          </a:p>
          <a:p>
            <a:pPr indent="-342900" lvl="0" marL="342900" rtl="0" algn="l">
              <a:spcBef>
                <a:spcPts val="0"/>
              </a:spcBef>
              <a:spcAft>
                <a:spcPts val="0"/>
              </a:spcAft>
              <a:buSzPct val="72187"/>
              <a:buNone/>
            </a:pPr>
            <a:r>
              <a:rPr lang="en-US"/>
              <a:t>4. Greenhouse Effect</a:t>
            </a:r>
            <a:endParaRPr/>
          </a:p>
          <a:p>
            <a:pPr indent="-342900" lvl="0" marL="342900" rtl="0" algn="l">
              <a:spcBef>
                <a:spcPts val="0"/>
              </a:spcBef>
              <a:spcAft>
                <a:spcPts val="0"/>
              </a:spcAft>
              <a:buSzPct val="72187"/>
              <a:buNone/>
            </a:pPr>
            <a:r>
              <a:rPr lang="en-US"/>
              <a:t>	Increased greenhouse gas concentrations trap heat, resulting in global temperature rise and climate disruptions.</a:t>
            </a:r>
            <a:endParaRPr/>
          </a:p>
        </p:txBody>
      </p:sp>
      <p:sp>
        <p:nvSpPr>
          <p:cNvPr id="123" name="Google Shape;123;p4"/>
          <p:cNvSpPr txBox="1"/>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b="1" i="0" sz="3000" u="none" cap="none" strike="noStrike">
              <a:solidFill>
                <a:schemeClr val="dk1"/>
              </a:solidFill>
              <a:latin typeface="Arial"/>
              <a:ea typeface="Arial"/>
              <a:cs typeface="Arial"/>
              <a:sym typeface="Arial"/>
            </a:endParaRPr>
          </a:p>
        </p:txBody>
      </p:sp>
      <p:sp>
        <p:nvSpPr>
          <p:cNvPr id="124" name="Google Shape;124;p4"/>
          <p:cNvSpPr/>
          <p:nvPr/>
        </p:nvSpPr>
        <p:spPr>
          <a:xfrm>
            <a:off x="1371600" y="1143000"/>
            <a:ext cx="67818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002060"/>
                </a:solidFill>
              </a:rPr>
              <a:t>The Science Behind Climate Change</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nvSpPr>
        <p:spPr>
          <a:xfrm>
            <a:off x="-114300" y="1122060"/>
            <a:ext cx="9372600" cy="1215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002060"/>
                </a:solidFill>
              </a:rPr>
              <a:t>The Greenhouse Effect</a:t>
            </a:r>
            <a:endParaRPr b="0" i="0" sz="2500" u="none" cap="none" strike="noStrike">
              <a:solidFill>
                <a:srgbClr val="002060"/>
              </a:solidFill>
              <a:latin typeface="Arial"/>
              <a:ea typeface="Arial"/>
              <a:cs typeface="Arial"/>
              <a:sym typeface="Arial"/>
            </a:endParaRPr>
          </a:p>
          <a:p>
            <a:pPr indent="0" lvl="0" marL="0" marR="0" rtl="0" algn="ctr">
              <a:spcBef>
                <a:spcPts val="0"/>
              </a:spcBef>
              <a:spcAft>
                <a:spcPts val="0"/>
              </a:spcAft>
              <a:buNone/>
            </a:pPr>
            <a:r>
              <a:rPr lang="en-US" sz="2400">
                <a:solidFill>
                  <a:schemeClr val="dk1"/>
                </a:solidFill>
              </a:rPr>
              <a:t>Understanding the Natural Phenomenon of Heat Retention in Our Atmosphere</a:t>
            </a:r>
            <a:endParaRPr sz="2400"/>
          </a:p>
        </p:txBody>
      </p:sp>
      <p:sp>
        <p:nvSpPr>
          <p:cNvPr id="130" name="Google Shape;130;p6"/>
          <p:cNvSpPr txBox="1"/>
          <p:nvPr>
            <p:ph type="title"/>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a:p>
        </p:txBody>
      </p:sp>
      <p:sp>
        <p:nvSpPr>
          <p:cNvPr id="131" name="Google Shape;131;p6"/>
          <p:cNvSpPr txBox="1"/>
          <p:nvPr/>
        </p:nvSpPr>
        <p:spPr>
          <a:xfrm>
            <a:off x="0" y="2511975"/>
            <a:ext cx="9144000" cy="3648000"/>
          </a:xfrm>
          <a:prstGeom prst="rect">
            <a:avLst/>
          </a:prstGeom>
          <a:noFill/>
          <a:ln>
            <a:noFill/>
          </a:ln>
        </p:spPr>
        <p:txBody>
          <a:bodyPr anchorCtr="0" anchor="t" bIns="45700" lIns="91425" spcFirstLastPara="1" rIns="91425" wrap="square" tIns="45700">
            <a:spAutoFit/>
          </a:bodyPr>
          <a:lstStyle/>
          <a:p>
            <a:pPr indent="-361950" lvl="0" marL="457200" marR="0" rtl="0" algn="l">
              <a:spcBef>
                <a:spcPts val="0"/>
              </a:spcBef>
              <a:spcAft>
                <a:spcPts val="0"/>
              </a:spcAft>
              <a:buClr>
                <a:schemeClr val="dk1"/>
              </a:buClr>
              <a:buSzPts val="2100"/>
              <a:buChar char="●"/>
            </a:pPr>
            <a:r>
              <a:rPr lang="en-US" sz="2100">
                <a:solidFill>
                  <a:schemeClr val="dk1"/>
                </a:solidFill>
              </a:rPr>
              <a:t>Key Greenhouse Gases</a:t>
            </a:r>
            <a:endParaRPr sz="2100">
              <a:solidFill>
                <a:schemeClr val="dk1"/>
              </a:solidFill>
            </a:endParaRPr>
          </a:p>
          <a:p>
            <a:pPr indent="-330200" lvl="1" marL="914400" marR="0" rtl="0" algn="l">
              <a:spcBef>
                <a:spcPts val="0"/>
              </a:spcBef>
              <a:spcAft>
                <a:spcPts val="0"/>
              </a:spcAft>
              <a:buSzPts val="1600"/>
              <a:buChar char="○"/>
            </a:pPr>
            <a:r>
              <a:rPr lang="en-US" sz="2100">
                <a:solidFill>
                  <a:schemeClr val="dk1"/>
                </a:solidFill>
              </a:rPr>
              <a:t>Major contributors like CO2, CH4, and N2O are essential in trapping heat.</a:t>
            </a:r>
            <a:endParaRPr sz="2100">
              <a:solidFill>
                <a:schemeClr val="dk1"/>
              </a:solidFill>
            </a:endParaRPr>
          </a:p>
          <a:p>
            <a:pPr indent="-361950" lvl="0" marL="457200" marR="0" rtl="0" algn="l">
              <a:spcBef>
                <a:spcPts val="0"/>
              </a:spcBef>
              <a:spcAft>
                <a:spcPts val="0"/>
              </a:spcAft>
              <a:buClr>
                <a:schemeClr val="dk1"/>
              </a:buClr>
              <a:buSzPts val="2100"/>
              <a:buChar char="●"/>
            </a:pPr>
            <a:r>
              <a:rPr lang="en-US" sz="2100">
                <a:solidFill>
                  <a:schemeClr val="dk1"/>
                </a:solidFill>
              </a:rPr>
              <a:t>Human Impact</a:t>
            </a:r>
            <a:endParaRPr sz="2100">
              <a:solidFill>
                <a:schemeClr val="dk1"/>
              </a:solidFill>
            </a:endParaRPr>
          </a:p>
          <a:p>
            <a:pPr indent="-330200" lvl="1" marL="914400" marR="0" rtl="0" algn="l">
              <a:spcBef>
                <a:spcPts val="0"/>
              </a:spcBef>
              <a:spcAft>
                <a:spcPts val="0"/>
              </a:spcAft>
              <a:buSzPts val="1600"/>
              <a:buChar char="○"/>
            </a:pPr>
            <a:r>
              <a:rPr lang="en-US" sz="2100">
                <a:solidFill>
                  <a:schemeClr val="dk1"/>
                </a:solidFill>
              </a:rPr>
              <a:t>Increased CO2 from fossil fuels significantly amplifies the greenhouse effect.</a:t>
            </a:r>
            <a:endParaRPr sz="2100">
              <a:solidFill>
                <a:schemeClr val="dk1"/>
              </a:solidFill>
            </a:endParaRPr>
          </a:p>
          <a:p>
            <a:pPr indent="-361950" lvl="0" marL="457200" marR="0" rtl="0" algn="l">
              <a:spcBef>
                <a:spcPts val="0"/>
              </a:spcBef>
              <a:spcAft>
                <a:spcPts val="0"/>
              </a:spcAft>
              <a:buClr>
                <a:schemeClr val="dk1"/>
              </a:buClr>
              <a:buSzPts val="2100"/>
              <a:buChar char="●"/>
            </a:pPr>
            <a:r>
              <a:rPr lang="en-US" sz="2100">
                <a:solidFill>
                  <a:schemeClr val="dk1"/>
                </a:solidFill>
              </a:rPr>
              <a:t>Temperature Rise</a:t>
            </a:r>
            <a:endParaRPr sz="2100">
              <a:solidFill>
                <a:schemeClr val="dk1"/>
              </a:solidFill>
            </a:endParaRPr>
          </a:p>
          <a:p>
            <a:pPr indent="-330200" lvl="1" marL="914400" marR="0" rtl="0" algn="l">
              <a:spcBef>
                <a:spcPts val="0"/>
              </a:spcBef>
              <a:spcAft>
                <a:spcPts val="0"/>
              </a:spcAft>
              <a:buSzPts val="1600"/>
              <a:buChar char="○"/>
            </a:pPr>
            <a:r>
              <a:rPr lang="en-US" sz="2100">
                <a:solidFill>
                  <a:schemeClr val="dk1"/>
                </a:solidFill>
              </a:rPr>
              <a:t>Global temperatures are rising, leading to severe climate consequences.</a:t>
            </a:r>
            <a:endParaRPr sz="2100">
              <a:solidFill>
                <a:schemeClr val="dk1"/>
              </a:solidFill>
            </a:endParaRPr>
          </a:p>
          <a:p>
            <a:pPr indent="-361950" lvl="0" marL="457200" marR="0" rtl="0" algn="l">
              <a:spcBef>
                <a:spcPts val="0"/>
              </a:spcBef>
              <a:spcAft>
                <a:spcPts val="0"/>
              </a:spcAft>
              <a:buClr>
                <a:schemeClr val="dk1"/>
              </a:buClr>
              <a:buSzPts val="2100"/>
              <a:buChar char="●"/>
            </a:pPr>
            <a:r>
              <a:rPr lang="en-US" sz="2100">
                <a:solidFill>
                  <a:schemeClr val="dk1"/>
                </a:solidFill>
              </a:rPr>
              <a:t>Weather Patterns</a:t>
            </a:r>
            <a:endParaRPr sz="2100">
              <a:solidFill>
                <a:schemeClr val="dk1"/>
              </a:solidFill>
            </a:endParaRPr>
          </a:p>
          <a:p>
            <a:pPr indent="-330200" lvl="1" marL="914400" marR="0" rtl="0" algn="l">
              <a:spcBef>
                <a:spcPts val="0"/>
              </a:spcBef>
              <a:spcAft>
                <a:spcPts val="0"/>
              </a:spcAft>
              <a:buSzPts val="1600"/>
              <a:buChar char="○"/>
            </a:pPr>
            <a:r>
              <a:rPr lang="en-US" sz="2100">
                <a:solidFill>
                  <a:schemeClr val="dk1"/>
                </a:solidFill>
              </a:rPr>
              <a:t>Altered weather patterns disrupt ecosystems and human activities.</a:t>
            </a:r>
            <a:endParaRPr sz="2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idx="1" type="body"/>
          </p:nvPr>
        </p:nvSpPr>
        <p:spPr>
          <a:xfrm>
            <a:off x="527325" y="1768325"/>
            <a:ext cx="8229600" cy="4689900"/>
          </a:xfrm>
          <a:prstGeom prst="rect">
            <a:avLst/>
          </a:prstGeom>
          <a:noFill/>
          <a:ln>
            <a:noFill/>
          </a:ln>
        </p:spPr>
        <p:txBody>
          <a:bodyPr anchorCtr="0" anchor="t" bIns="45700" lIns="91425" spcFirstLastPara="1" rIns="91425" wrap="square" tIns="45700">
            <a:normAutofit fontScale="70000" lnSpcReduction="20000"/>
          </a:bodyPr>
          <a:lstStyle/>
          <a:p>
            <a:pPr indent="-344170" lvl="0" marL="457200" rtl="0" algn="l">
              <a:spcBef>
                <a:spcPts val="520"/>
              </a:spcBef>
              <a:spcAft>
                <a:spcPts val="0"/>
              </a:spcAft>
              <a:buClr>
                <a:schemeClr val="dk1"/>
              </a:buClr>
              <a:buSzPct val="100000"/>
              <a:buChar char="🞭"/>
            </a:pPr>
            <a:r>
              <a:rPr lang="en-US" sz="2600">
                <a:solidFill>
                  <a:schemeClr val="dk1"/>
                </a:solidFill>
              </a:rPr>
              <a:t>Flash Floods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disrupt public and private infrastructure, causing significant damage and displacing residents.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Eg. Pakistan floods</a:t>
            </a:r>
            <a:endParaRPr sz="2600">
              <a:solidFill>
                <a:schemeClr val="dk1"/>
              </a:solidFill>
            </a:endParaRPr>
          </a:p>
          <a:p>
            <a:pPr indent="-344170" lvl="0" marL="457200" rtl="0" algn="l">
              <a:spcBef>
                <a:spcPts val="0"/>
              </a:spcBef>
              <a:spcAft>
                <a:spcPts val="0"/>
              </a:spcAft>
              <a:buClr>
                <a:schemeClr val="dk1"/>
              </a:buClr>
              <a:buSzPct val="100000"/>
              <a:buChar char="🞭"/>
            </a:pPr>
            <a:r>
              <a:rPr lang="en-US" sz="2600">
                <a:solidFill>
                  <a:schemeClr val="dk1"/>
                </a:solidFill>
              </a:rPr>
              <a:t>Heat Waves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Record temperatures crossing 50 degree celcius have threatened public health and reduced agricultural yields.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Eg. Telangana and AP 2015</a:t>
            </a:r>
            <a:endParaRPr sz="2600">
              <a:solidFill>
                <a:schemeClr val="dk1"/>
              </a:solidFill>
            </a:endParaRPr>
          </a:p>
          <a:p>
            <a:pPr indent="-344170" lvl="0" marL="457200" rtl="0" algn="l">
              <a:spcBef>
                <a:spcPts val="0"/>
              </a:spcBef>
              <a:spcAft>
                <a:spcPts val="0"/>
              </a:spcAft>
              <a:buClr>
                <a:schemeClr val="dk1"/>
              </a:buClr>
              <a:buSzPct val="100000"/>
              <a:buChar char="🞭"/>
            </a:pPr>
            <a:r>
              <a:rPr lang="en-US" sz="2600">
                <a:solidFill>
                  <a:schemeClr val="dk1"/>
                </a:solidFill>
              </a:rPr>
              <a:t>Sea Level Rise</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Coastal regions and small Island Nations face increasing threats from rising sea levels, risking homes and ecosystems.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Eg. Carteret Islands</a:t>
            </a:r>
            <a:endParaRPr sz="2600">
              <a:solidFill>
                <a:schemeClr val="dk1"/>
              </a:solidFill>
            </a:endParaRPr>
          </a:p>
          <a:p>
            <a:pPr indent="-344170" lvl="0" marL="457200" rtl="0" algn="l">
              <a:spcBef>
                <a:spcPts val="0"/>
              </a:spcBef>
              <a:spcAft>
                <a:spcPts val="0"/>
              </a:spcAft>
              <a:buClr>
                <a:schemeClr val="dk1"/>
              </a:buClr>
              <a:buSzPct val="100000"/>
              <a:buChar char="🞭"/>
            </a:pPr>
            <a:r>
              <a:rPr lang="en-US" sz="2600">
                <a:solidFill>
                  <a:schemeClr val="dk1"/>
                </a:solidFill>
              </a:rPr>
              <a:t>Droughts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The frequency of droughts has surged, leading to severe water scarcity and impacting livelihoods.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Eg. Maharashtra and Kerala</a:t>
            </a:r>
            <a:endParaRPr sz="2600">
              <a:solidFill>
                <a:schemeClr val="dk1"/>
              </a:solidFill>
            </a:endParaRPr>
          </a:p>
          <a:p>
            <a:pPr indent="-344170" lvl="0" marL="457200" rtl="0" algn="l">
              <a:spcBef>
                <a:spcPts val="0"/>
              </a:spcBef>
              <a:spcAft>
                <a:spcPts val="0"/>
              </a:spcAft>
              <a:buClr>
                <a:schemeClr val="dk1"/>
              </a:buClr>
              <a:buSzPct val="100000"/>
              <a:buChar char="🞭"/>
            </a:pPr>
            <a:r>
              <a:rPr lang="en-US" sz="2600">
                <a:solidFill>
                  <a:schemeClr val="dk1"/>
                </a:solidFill>
              </a:rPr>
              <a:t>Wildfires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Escalating wildfires, resulting in devastating damage to ecosystems and communities.</a:t>
            </a:r>
            <a:endParaRPr sz="2600">
              <a:solidFill>
                <a:schemeClr val="dk1"/>
              </a:solidFill>
            </a:endParaRPr>
          </a:p>
          <a:p>
            <a:pPr indent="-344169" lvl="1" marL="914400" rtl="0" algn="l">
              <a:spcBef>
                <a:spcPts val="0"/>
              </a:spcBef>
              <a:spcAft>
                <a:spcPts val="0"/>
              </a:spcAft>
              <a:buClr>
                <a:schemeClr val="dk1"/>
              </a:buClr>
              <a:buSzPct val="100000"/>
              <a:buChar char="🞤"/>
            </a:pPr>
            <a:r>
              <a:rPr lang="en-US" sz="2600">
                <a:solidFill>
                  <a:schemeClr val="dk1"/>
                </a:solidFill>
              </a:rPr>
              <a:t>Eg. Australia and Brazil</a:t>
            </a:r>
            <a:endParaRPr sz="2600">
              <a:solidFill>
                <a:schemeClr val="dk1"/>
              </a:solidFill>
            </a:endParaRPr>
          </a:p>
        </p:txBody>
      </p:sp>
      <p:sp>
        <p:nvSpPr>
          <p:cNvPr id="137" name="Google Shape;137;p8"/>
          <p:cNvSpPr txBox="1"/>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b="1" i="0" sz="3000" u="none" cap="none" strike="noStrike">
              <a:solidFill>
                <a:schemeClr val="dk1"/>
              </a:solidFill>
              <a:latin typeface="Arial"/>
              <a:ea typeface="Arial"/>
              <a:cs typeface="Arial"/>
              <a:sym typeface="Arial"/>
            </a:endParaRPr>
          </a:p>
        </p:txBody>
      </p:sp>
      <p:sp>
        <p:nvSpPr>
          <p:cNvPr id="138" name="Google Shape;138;p8"/>
          <p:cNvSpPr/>
          <p:nvPr/>
        </p:nvSpPr>
        <p:spPr>
          <a:xfrm>
            <a:off x="676575" y="1143000"/>
            <a:ext cx="8229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rPr>
              <a:t>Extreme Weather Impacts of Climate Change</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05b0ac157b_0_58"/>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pic>
        <p:nvPicPr>
          <p:cNvPr id="145" name="Google Shape;145;g305b0ac157b_0_58"/>
          <p:cNvPicPr preferRelativeResize="0"/>
          <p:nvPr/>
        </p:nvPicPr>
        <p:blipFill>
          <a:blip r:embed="rId3">
            <a:alphaModFix/>
          </a:blip>
          <a:stretch>
            <a:fillRect/>
          </a:stretch>
        </p:blipFill>
        <p:spPr>
          <a:xfrm>
            <a:off x="152400" y="1447800"/>
            <a:ext cx="8839200" cy="497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nvSpPr>
        <p:spPr>
          <a:xfrm>
            <a:off x="607300" y="1120200"/>
            <a:ext cx="7726800" cy="5233500"/>
          </a:xfrm>
          <a:prstGeom prst="rect">
            <a:avLst/>
          </a:prstGeom>
          <a:noFill/>
          <a:ln>
            <a:noFill/>
          </a:ln>
        </p:spPr>
        <p:txBody>
          <a:bodyPr anchorCtr="0" anchor="t" bIns="45700" lIns="91425" spcFirstLastPara="1" rIns="91425" wrap="square" tIns="45700">
            <a:spAutoFit/>
          </a:bodyPr>
          <a:lstStyle/>
          <a:p>
            <a:pPr indent="0" lvl="0" marL="457200" rtl="0" algn="ctr">
              <a:spcBef>
                <a:spcPts val="0"/>
              </a:spcBef>
              <a:spcAft>
                <a:spcPts val="0"/>
              </a:spcAft>
              <a:buNone/>
            </a:pPr>
            <a:r>
              <a:rPr b="1" lang="en-US" sz="2200"/>
              <a:t>ADAPTATION STRATEGIES</a:t>
            </a:r>
            <a:br>
              <a:rPr lang="en-US" sz="2000"/>
            </a:br>
            <a:r>
              <a:rPr lang="en-US" sz="2000"/>
              <a:t>Key Approaches to Mitigate Climate Change Vulnerability</a:t>
            </a:r>
            <a:endParaRPr sz="2000"/>
          </a:p>
          <a:p>
            <a:pPr indent="0" lvl="0" marL="457200" rtl="0" algn="ctr">
              <a:spcBef>
                <a:spcPts val="0"/>
              </a:spcBef>
              <a:spcAft>
                <a:spcPts val="0"/>
              </a:spcAft>
              <a:buNone/>
            </a:pPr>
            <a:r>
              <a:t/>
            </a:r>
            <a:endParaRPr sz="2000"/>
          </a:p>
          <a:p>
            <a:pPr indent="0" lvl="0" marL="457200" rtl="0" algn="ctr">
              <a:spcBef>
                <a:spcPts val="0"/>
              </a:spcBef>
              <a:spcAft>
                <a:spcPts val="0"/>
              </a:spcAft>
              <a:buNone/>
            </a:pPr>
            <a:r>
              <a:t/>
            </a:r>
            <a:endParaRPr sz="2000"/>
          </a:p>
          <a:p>
            <a:pPr indent="-368300" lvl="0" marL="457200" rtl="0" algn="l">
              <a:spcBef>
                <a:spcPts val="0"/>
              </a:spcBef>
              <a:spcAft>
                <a:spcPts val="0"/>
              </a:spcAft>
              <a:buClr>
                <a:schemeClr val="dk1"/>
              </a:buClr>
              <a:buSzPts val="2200"/>
              <a:buFont typeface="Noto Sans Symbols"/>
              <a:buChar char="⮚"/>
            </a:pPr>
            <a:r>
              <a:rPr lang="en-US" sz="2000"/>
              <a:t>Enhancing Adaptive Capacity</a:t>
            </a:r>
            <a:endParaRPr sz="2000"/>
          </a:p>
          <a:p>
            <a:pPr indent="-368300" lvl="1" marL="914400" rtl="0" algn="l">
              <a:spcBef>
                <a:spcPts val="0"/>
              </a:spcBef>
              <a:spcAft>
                <a:spcPts val="0"/>
              </a:spcAft>
              <a:buClr>
                <a:schemeClr val="dk1"/>
              </a:buClr>
              <a:buSzPts val="2200"/>
              <a:buFont typeface="Noto Sans Symbols"/>
              <a:buChar char="○"/>
            </a:pPr>
            <a:r>
              <a:rPr lang="en-US" sz="2000"/>
              <a:t>Focus on improving community resilience and readiness for climate challenges through training and infrastructure improvements.</a:t>
            </a:r>
            <a:endParaRPr sz="2000"/>
          </a:p>
          <a:p>
            <a:pPr indent="-368300" lvl="0" marL="457200" rtl="0" algn="l">
              <a:spcBef>
                <a:spcPts val="0"/>
              </a:spcBef>
              <a:spcAft>
                <a:spcPts val="0"/>
              </a:spcAft>
              <a:buClr>
                <a:schemeClr val="dk1"/>
              </a:buClr>
              <a:buSzPts val="2200"/>
              <a:buFont typeface="Noto Sans Symbols"/>
              <a:buChar char="⮚"/>
            </a:pPr>
            <a:r>
              <a:rPr lang="en-US" sz="2000"/>
              <a:t>Reducing Vulnerability</a:t>
            </a:r>
            <a:endParaRPr sz="2000"/>
          </a:p>
          <a:p>
            <a:pPr indent="-368300" lvl="1" marL="914400" rtl="0" algn="l">
              <a:spcBef>
                <a:spcPts val="0"/>
              </a:spcBef>
              <a:spcAft>
                <a:spcPts val="0"/>
              </a:spcAft>
              <a:buClr>
                <a:schemeClr val="dk1"/>
              </a:buClr>
              <a:buSzPts val="2200"/>
              <a:buFont typeface="Noto Sans Symbols"/>
              <a:buChar char="○"/>
            </a:pPr>
            <a:r>
              <a:rPr lang="en-US" sz="2000"/>
              <a:t>Implement protective measures such as early warning systems and safe zones for populations at high risk from climate impacts.</a:t>
            </a:r>
            <a:endParaRPr sz="2000"/>
          </a:p>
          <a:p>
            <a:pPr indent="-368300" lvl="0" marL="457200" rtl="0" algn="l">
              <a:spcBef>
                <a:spcPts val="0"/>
              </a:spcBef>
              <a:spcAft>
                <a:spcPts val="0"/>
              </a:spcAft>
              <a:buClr>
                <a:schemeClr val="dk1"/>
              </a:buClr>
              <a:buSzPts val="2200"/>
              <a:buFont typeface="Noto Sans Symbols"/>
              <a:buChar char="⮚"/>
            </a:pPr>
            <a:r>
              <a:rPr lang="en-US" sz="2000"/>
              <a:t>Strengthening Resilience</a:t>
            </a:r>
            <a:endParaRPr sz="2000"/>
          </a:p>
          <a:p>
            <a:pPr indent="-368300" lvl="1" marL="914400" rtl="0" algn="l">
              <a:spcBef>
                <a:spcPts val="0"/>
              </a:spcBef>
              <a:spcAft>
                <a:spcPts val="0"/>
              </a:spcAft>
              <a:buClr>
                <a:schemeClr val="dk1"/>
              </a:buClr>
              <a:buSzPts val="2200"/>
              <a:buFont typeface="Noto Sans Symbols"/>
              <a:buChar char="○"/>
            </a:pPr>
            <a:r>
              <a:rPr lang="en-US" sz="2000"/>
              <a:t>Build robust systems capable of withstanding climate impacts, ensuring sustainability in agriculture, water supply, and health services.</a:t>
            </a:r>
            <a:endParaRPr sz="2000"/>
          </a:p>
        </p:txBody>
      </p:sp>
      <p:sp>
        <p:nvSpPr>
          <p:cNvPr id="151" name="Google Shape;151;p7"/>
          <p:cNvSpPr txBox="1"/>
          <p:nvPr>
            <p:ph type="title"/>
          </p:nvPr>
        </p:nvSpPr>
        <p:spPr>
          <a:xfrm>
            <a:off x="457200"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idx="1" type="body"/>
          </p:nvPr>
        </p:nvSpPr>
        <p:spPr>
          <a:xfrm>
            <a:off x="304800" y="2398750"/>
            <a:ext cx="4461900" cy="4459200"/>
          </a:xfrm>
          <a:prstGeom prst="rect">
            <a:avLst/>
          </a:prstGeom>
          <a:noFill/>
          <a:ln>
            <a:noFill/>
          </a:ln>
        </p:spPr>
        <p:txBody>
          <a:bodyPr anchorCtr="0" anchor="t" bIns="45700" lIns="91425" spcFirstLastPara="1" rIns="91425" wrap="square" tIns="45700">
            <a:normAutofit fontScale="77500" lnSpcReduction="20000"/>
          </a:bodyPr>
          <a:lstStyle/>
          <a:p>
            <a:pPr indent="-211328" lvl="0" marL="342900" rtl="0" algn="l">
              <a:spcBef>
                <a:spcPts val="592"/>
              </a:spcBef>
              <a:spcAft>
                <a:spcPts val="0"/>
              </a:spcAft>
              <a:buClr>
                <a:schemeClr val="dk1"/>
              </a:buClr>
              <a:buSzPct val="39285"/>
              <a:buFont typeface="Arial"/>
              <a:buNone/>
            </a:pPr>
            <a:r>
              <a:rPr lang="en-US" sz="2800">
                <a:solidFill>
                  <a:schemeClr val="dk1"/>
                </a:solidFill>
              </a:rPr>
              <a:t>Transition to Renewable Energy</a:t>
            </a:r>
            <a:endParaRPr sz="2800">
              <a:solidFill>
                <a:schemeClr val="dk1"/>
              </a:solidFill>
            </a:endParaRPr>
          </a:p>
          <a:p>
            <a:pPr indent="-211328" lvl="0" marL="342900" rtl="0" algn="l">
              <a:spcBef>
                <a:spcPts val="592"/>
              </a:spcBef>
              <a:spcAft>
                <a:spcPts val="0"/>
              </a:spcAft>
              <a:buSzPct val="39285"/>
              <a:buNone/>
            </a:pPr>
            <a:r>
              <a:rPr lang="en-US" sz="2800">
                <a:solidFill>
                  <a:schemeClr val="dk1"/>
                </a:solidFill>
              </a:rPr>
              <a:t>	</a:t>
            </a:r>
            <a:r>
              <a:rPr lang="en-US" sz="2800">
                <a:solidFill>
                  <a:schemeClr val="dk1"/>
                </a:solidFill>
              </a:rPr>
              <a:t>Utilizing sources like solar, wind, and biomass to decrease emissions.</a:t>
            </a:r>
            <a:endParaRPr sz="2800">
              <a:solidFill>
                <a:schemeClr val="dk1"/>
              </a:solidFill>
            </a:endParaRPr>
          </a:p>
          <a:p>
            <a:pPr indent="-211328" lvl="0" marL="342900" rtl="0" algn="l">
              <a:spcBef>
                <a:spcPts val="592"/>
              </a:spcBef>
              <a:spcAft>
                <a:spcPts val="0"/>
              </a:spcAft>
              <a:buClr>
                <a:schemeClr val="dk1"/>
              </a:buClr>
              <a:buSzPct val="39285"/>
              <a:buFont typeface="Arial"/>
              <a:buNone/>
            </a:pPr>
            <a:r>
              <a:t/>
            </a:r>
            <a:endParaRPr sz="2800">
              <a:solidFill>
                <a:schemeClr val="dk1"/>
              </a:solidFill>
            </a:endParaRPr>
          </a:p>
          <a:p>
            <a:pPr indent="-211328" lvl="0" marL="342900" rtl="0" algn="l">
              <a:spcBef>
                <a:spcPts val="592"/>
              </a:spcBef>
              <a:spcAft>
                <a:spcPts val="0"/>
              </a:spcAft>
              <a:buClr>
                <a:schemeClr val="dk1"/>
              </a:buClr>
              <a:buSzPct val="39285"/>
              <a:buFont typeface="Arial"/>
              <a:buNone/>
            </a:pPr>
            <a:r>
              <a:rPr lang="en-US" sz="2800">
                <a:solidFill>
                  <a:schemeClr val="dk1"/>
                </a:solidFill>
              </a:rPr>
              <a:t>Enhance Energy Efficiency</a:t>
            </a:r>
            <a:endParaRPr sz="2800">
              <a:solidFill>
                <a:schemeClr val="dk1"/>
              </a:solidFill>
            </a:endParaRPr>
          </a:p>
          <a:p>
            <a:pPr indent="-211328" lvl="0" marL="342900" rtl="0" algn="l">
              <a:spcBef>
                <a:spcPts val="592"/>
              </a:spcBef>
              <a:spcAft>
                <a:spcPts val="0"/>
              </a:spcAft>
              <a:buSzPct val="39285"/>
              <a:buNone/>
            </a:pPr>
            <a:r>
              <a:rPr lang="en-US" sz="2800">
                <a:solidFill>
                  <a:schemeClr val="dk1"/>
                </a:solidFill>
              </a:rPr>
              <a:t>	</a:t>
            </a:r>
            <a:r>
              <a:rPr lang="en-US" sz="2800">
                <a:solidFill>
                  <a:schemeClr val="dk1"/>
                </a:solidFill>
              </a:rPr>
              <a:t>Improving technology and practices to use less energy for the same output.</a:t>
            </a:r>
            <a:endParaRPr sz="2800">
              <a:solidFill>
                <a:schemeClr val="dk1"/>
              </a:solidFill>
            </a:endParaRPr>
          </a:p>
          <a:p>
            <a:pPr indent="-211328" lvl="0" marL="342900" rtl="0" algn="l">
              <a:spcBef>
                <a:spcPts val="592"/>
              </a:spcBef>
              <a:spcAft>
                <a:spcPts val="0"/>
              </a:spcAft>
              <a:buClr>
                <a:schemeClr val="dk1"/>
              </a:buClr>
              <a:buSzPct val="39285"/>
              <a:buFont typeface="Arial"/>
              <a:buNone/>
            </a:pPr>
            <a:r>
              <a:t/>
            </a:r>
            <a:endParaRPr sz="2800">
              <a:solidFill>
                <a:schemeClr val="dk1"/>
              </a:solidFill>
            </a:endParaRPr>
          </a:p>
          <a:p>
            <a:pPr indent="-211328" lvl="0" marL="342900" rtl="0" algn="l">
              <a:spcBef>
                <a:spcPts val="592"/>
              </a:spcBef>
              <a:spcAft>
                <a:spcPts val="0"/>
              </a:spcAft>
              <a:buClr>
                <a:schemeClr val="dk1"/>
              </a:buClr>
              <a:buSzPct val="39285"/>
              <a:buFont typeface="Arial"/>
              <a:buNone/>
            </a:pPr>
            <a:r>
              <a:rPr lang="en-US" sz="2800">
                <a:solidFill>
                  <a:schemeClr val="dk1"/>
                </a:solidFill>
              </a:rPr>
              <a:t>Promote Sustainable Land Use</a:t>
            </a:r>
            <a:endParaRPr sz="2800">
              <a:solidFill>
                <a:schemeClr val="dk1"/>
              </a:solidFill>
            </a:endParaRPr>
          </a:p>
          <a:p>
            <a:pPr indent="-211328" lvl="0" marL="342900" rtl="0" algn="l">
              <a:spcBef>
                <a:spcPts val="592"/>
              </a:spcBef>
              <a:spcAft>
                <a:spcPts val="0"/>
              </a:spcAft>
              <a:buSzPct val="39285"/>
              <a:buNone/>
            </a:pPr>
            <a:r>
              <a:rPr lang="en-US" sz="2800">
                <a:solidFill>
                  <a:schemeClr val="dk1"/>
                </a:solidFill>
              </a:rPr>
              <a:t>	</a:t>
            </a:r>
            <a:r>
              <a:rPr lang="en-US" sz="2800">
                <a:solidFill>
                  <a:schemeClr val="dk1"/>
                </a:solidFill>
              </a:rPr>
              <a:t>Implementing practices that maintain ecological balance and conserve resources.</a:t>
            </a:r>
            <a:endParaRPr sz="2800">
              <a:solidFill>
                <a:schemeClr val="dk1"/>
              </a:solidFill>
            </a:endParaRPr>
          </a:p>
        </p:txBody>
      </p:sp>
      <p:sp>
        <p:nvSpPr>
          <p:cNvPr id="157" name="Google Shape;157;p10"/>
          <p:cNvSpPr txBox="1"/>
          <p:nvPr/>
        </p:nvSpPr>
        <p:spPr>
          <a:xfrm>
            <a:off x="527317" y="186021"/>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000"/>
              <a:buFont typeface="Arial"/>
              <a:buNone/>
            </a:pPr>
            <a:r>
              <a:rPr b="1" lang="en-US" sz="3000">
                <a:solidFill>
                  <a:schemeClr val="dk1"/>
                </a:solidFill>
              </a:rPr>
              <a:t>Climate Change</a:t>
            </a:r>
            <a:endParaRPr b="1" i="0" sz="3000" u="none" cap="none" strike="noStrike">
              <a:solidFill>
                <a:schemeClr val="dk1"/>
              </a:solidFill>
              <a:latin typeface="Arial"/>
              <a:ea typeface="Arial"/>
              <a:cs typeface="Arial"/>
              <a:sym typeface="Arial"/>
            </a:endParaRPr>
          </a:p>
        </p:txBody>
      </p:sp>
      <p:sp>
        <p:nvSpPr>
          <p:cNvPr id="158" name="Google Shape;158;p10"/>
          <p:cNvSpPr/>
          <p:nvPr/>
        </p:nvSpPr>
        <p:spPr>
          <a:xfrm>
            <a:off x="527325" y="990600"/>
            <a:ext cx="8616600" cy="114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2800">
                <a:solidFill>
                  <a:srgbClr val="002060"/>
                </a:solidFill>
              </a:rPr>
              <a:t>Mitigation Efforts</a:t>
            </a:r>
            <a:endParaRPr b="1" sz="2800">
              <a:solidFill>
                <a:srgbClr val="002060"/>
              </a:solidFill>
            </a:endParaRPr>
          </a:p>
          <a:p>
            <a:pPr indent="0" lvl="0" marL="0" rtl="0" algn="ctr">
              <a:spcBef>
                <a:spcPts val="0"/>
              </a:spcBef>
              <a:spcAft>
                <a:spcPts val="0"/>
              </a:spcAft>
              <a:buClr>
                <a:schemeClr val="dk1"/>
              </a:buClr>
              <a:buSzPts val="1100"/>
              <a:buFont typeface="Arial"/>
              <a:buNone/>
            </a:pPr>
            <a:r>
              <a:rPr b="1" lang="en-US" sz="2200">
                <a:solidFill>
                  <a:srgbClr val="002060"/>
                </a:solidFill>
              </a:rPr>
              <a:t>Strategies to Combat Climate Change Through Emission Reduction</a:t>
            </a:r>
            <a:endParaRPr b="1" sz="2800">
              <a:solidFill>
                <a:srgbClr val="002060"/>
              </a:solidFill>
            </a:endParaRPr>
          </a:p>
          <a:p>
            <a:pPr indent="0" lvl="0" marL="0" marR="0" rtl="0" algn="ctr">
              <a:spcBef>
                <a:spcPts val="0"/>
              </a:spcBef>
              <a:spcAft>
                <a:spcPts val="0"/>
              </a:spcAft>
              <a:buNone/>
            </a:pPr>
            <a:r>
              <a:t/>
            </a:r>
            <a:endParaRPr b="1" sz="2800">
              <a:solidFill>
                <a:srgbClr val="002060"/>
              </a:solidFill>
            </a:endParaRPr>
          </a:p>
        </p:txBody>
      </p:sp>
      <p:pic>
        <p:nvPicPr>
          <p:cNvPr id="159" name="Google Shape;159;p10"/>
          <p:cNvPicPr preferRelativeResize="0"/>
          <p:nvPr/>
        </p:nvPicPr>
        <p:blipFill>
          <a:blip r:embed="rId3">
            <a:alphaModFix/>
          </a:blip>
          <a:stretch>
            <a:fillRect/>
          </a:stretch>
        </p:blipFill>
        <p:spPr>
          <a:xfrm>
            <a:off x="4872975" y="3166375"/>
            <a:ext cx="4072501" cy="2036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