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0" r:id="rId3"/>
    <p:sldId id="258" r:id="rId4"/>
    <p:sldId id="266" r:id="rId5"/>
    <p:sldId id="276" r:id="rId6"/>
    <p:sldId id="275" r:id="rId7"/>
    <p:sldId id="259" r:id="rId8"/>
    <p:sldId id="263" r:id="rId9"/>
    <p:sldId id="267" r:id="rId10"/>
    <p:sldId id="271" r:id="rId11"/>
    <p:sldId id="269" r:id="rId12"/>
    <p:sldId id="280" r:id="rId13"/>
    <p:sldId id="273" r:id="rId14"/>
    <p:sldId id="274" r:id="rId15"/>
    <p:sldId id="278" r:id="rId16"/>
    <p:sldId id="277"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9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2076" y="-582"/>
      </p:cViewPr>
      <p:guideLst>
        <p:guide orient="horz" pos="2160"/>
        <p:guide pos="291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E6FFC-14FD-4E06-AD37-88EDD6500281}" type="datetimeFigureOut">
              <a:rPr lang="en-US" smtClean="0"/>
              <a:t>5/7/2022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D29D82-8CDC-4586-A4BC-FFE3DDC895F1}" type="slidenum">
              <a:rPr lang="en-US" smtClean="0"/>
              <a:t>‹#›</a:t>
            </a:fld>
            <a:endParaRPr lang="en-US"/>
          </a:p>
        </p:txBody>
      </p:sp>
    </p:spTree>
    <p:extLst>
      <p:ext uri="{BB962C8B-B14F-4D97-AF65-F5344CB8AC3E}">
        <p14:creationId xmlns:p14="http://schemas.microsoft.com/office/powerpoint/2010/main" val="398649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29D82-8CDC-4586-A4BC-FFE3DDC895F1}"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1D8BD707-D9CF-40AE-B4C6-C98DA3205C09}" type="datetimeFigureOut">
              <a:rPr lang="en-US" smtClean="0"/>
              <a:t>5/7/2022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t>5/7/2022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t>5/7/2022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t>5/7/2022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t>5/7/2022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t>5/7/2022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t>5/7/2022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t>5/7/2022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timesofindia.indiatimes.com/topic/cova"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3581400"/>
            <a:ext cx="8458200" cy="2037187"/>
          </a:xfrm>
        </p:spPr>
        <p:txBody>
          <a:bodyPr>
            <a:normAutofit fontScale="90000"/>
          </a:bodyPr>
          <a:lstStyle/>
          <a:p>
            <a:pPr algn="ctr"/>
            <a:r>
              <a:rPr lang="en-US" b="1" dirty="0">
                <a:effectLst/>
                <a:latin typeface="Times New Roman" panose="02020603050405020304" pitchFamily="18" charset="0"/>
                <a:cs typeface="Times New Roman" panose="02020603050405020304" pitchFamily="18" charset="0"/>
              </a:rPr>
              <a:t/>
            </a:r>
            <a:br>
              <a:rPr lang="en-US" b="1" dirty="0">
                <a:effectLst/>
                <a:latin typeface="Times New Roman" panose="02020603050405020304" pitchFamily="18" charset="0"/>
                <a:cs typeface="Times New Roman" panose="02020603050405020304" pitchFamily="18" charset="0"/>
              </a:rPr>
            </a:br>
            <a:r>
              <a:rPr lang="en-US" b="1" dirty="0">
                <a:effectLst/>
                <a:latin typeface="Times New Roman" panose="02020603050405020304" pitchFamily="18" charset="0"/>
                <a:cs typeface="Times New Roman" panose="02020603050405020304" pitchFamily="18" charset="0"/>
              </a:rPr>
              <a:t>Vision</a:t>
            </a:r>
            <a:br>
              <a:rPr lang="en-US" b="1" dirty="0">
                <a:effectLst/>
                <a:latin typeface="Times New Roman" panose="02020603050405020304" pitchFamily="18" charset="0"/>
                <a:cs typeface="Times New Roman" panose="02020603050405020304" pitchFamily="18" charset="0"/>
              </a:rPr>
            </a:br>
            <a:r>
              <a:rPr lang="en-US" b="1" cap="none" dirty="0">
                <a:effectLst/>
                <a:latin typeface="Times New Roman" panose="02020603050405020304" pitchFamily="18" charset="0"/>
                <a:cs typeface="Times New Roman" panose="02020603050405020304" pitchFamily="18" charset="0"/>
              </a:rPr>
              <a:t>Social Harmony, Equality &amp; Global Peace Through Responsible Citizenship</a:t>
            </a:r>
            <a:endParaRPr lang="en-US" b="1" cap="none"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752600" y="2971800"/>
            <a:ext cx="5181600" cy="609600"/>
          </a:xfrm>
        </p:spPr>
        <p:txBody>
          <a:bodyPr>
            <a:normAutofit fontScale="92500" lnSpcReduction="10000"/>
          </a:bodyPr>
          <a:lstStyle/>
          <a:p>
            <a:pPr algn="ctr"/>
            <a:r>
              <a:rPr lang="en-US" sz="4000" b="1" dirty="0">
                <a:latin typeface="Times New Roman" panose="02020603050405020304" pitchFamily="18" charset="0"/>
                <a:cs typeface="Times New Roman" panose="02020603050405020304" pitchFamily="18" charset="0"/>
              </a:rPr>
              <a:t>Hyderabad, India</a:t>
            </a:r>
            <a:endParaRPr lang="en-US" b="1" dirty="0">
              <a:latin typeface="Times New Roman" panose="02020603050405020304" pitchFamily="18" charset="0"/>
              <a:cs typeface="Times New Roman" panose="02020603050405020304" pitchFamily="18" charset="0"/>
            </a:endParaRPr>
          </a:p>
        </p:txBody>
      </p:sp>
      <p:pic>
        <p:nvPicPr>
          <p:cNvPr id="4" name="Picture 3" descr="D:\Mazher Base Docs\Master\COVA LOGOS\COVA Logos\COVA Logos New 2022\COVA Peace Network Logo New 2 Line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762000"/>
            <a:ext cx="4114800" cy="190500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Policy Transformations Through PILs</a:t>
            </a:r>
          </a:p>
        </p:txBody>
      </p:sp>
      <p:sp>
        <p:nvSpPr>
          <p:cNvPr id="3" name="Content Placeholder 2"/>
          <p:cNvSpPr>
            <a:spLocks noGrp="1"/>
          </p:cNvSpPr>
          <p:nvPr>
            <p:ph idx="1"/>
          </p:nvPr>
        </p:nvSpPr>
        <p:spPr>
          <a:xfrm>
            <a:off x="304800" y="1447800"/>
            <a:ext cx="8686800" cy="5089525"/>
          </a:xfrm>
        </p:spPr>
        <p:txBody>
          <a:bodyPr>
            <a:normAutofit fontScale="77500" lnSpcReduction="20000"/>
          </a:bodyPr>
          <a:lstStyle/>
          <a:p>
            <a:pPr marL="0" indent="0">
              <a:buNone/>
            </a:pPr>
            <a:r>
              <a:rPr lang="en-US" sz="3400" b="1" dirty="0"/>
              <a:t>COVA Peace Network  was able to obtain the following Directions from Andhra Pradesh &amp; </a:t>
            </a:r>
            <a:r>
              <a:rPr lang="en-US" sz="3400" b="1" dirty="0" err="1"/>
              <a:t>Telangana</a:t>
            </a:r>
            <a:r>
              <a:rPr lang="en-US" sz="3400" b="1" dirty="0"/>
              <a:t> High Courts</a:t>
            </a:r>
          </a:p>
          <a:p>
            <a:pPr marL="0" indent="0">
              <a:buNone/>
            </a:pPr>
            <a:r>
              <a:rPr lang="en-US" sz="1400" dirty="0"/>
              <a:t> </a:t>
            </a:r>
            <a:endParaRPr lang="en-US" sz="1000" dirty="0"/>
          </a:p>
          <a:p>
            <a:r>
              <a:rPr lang="en-US" sz="3100" b="1" dirty="0"/>
              <a:t>High Court of Andhra Pradesh ordered services of teachers of Government schools should be used for census and other duties only be used during vacations</a:t>
            </a:r>
          </a:p>
          <a:p>
            <a:r>
              <a:rPr lang="en-US" sz="3100" b="1" dirty="0"/>
              <a:t>On a PIL by COVA, </a:t>
            </a:r>
            <a:r>
              <a:rPr lang="en-US" sz="3100" b="1" dirty="0" err="1"/>
              <a:t>Telangana</a:t>
            </a:r>
            <a:r>
              <a:rPr lang="en-US" sz="3100" b="1" dirty="0"/>
              <a:t> High Court directed that Ward Committees of the Greater Hyderabad Municipal Corporation should be constituted as per Rules. This is facilitating participation of citizens in the local governance processes to some extent</a:t>
            </a:r>
          </a:p>
          <a:p>
            <a:r>
              <a:rPr lang="en-US" sz="3100" b="1" dirty="0"/>
              <a:t>Order by AP High Court to make sale of whiteners to children below 18 years a criminal offence</a:t>
            </a:r>
          </a:p>
          <a:p>
            <a:r>
              <a:rPr lang="en-US" sz="3100" b="1" dirty="0"/>
              <a:t>Ongoing PIL in </a:t>
            </a:r>
            <a:r>
              <a:rPr lang="en-US" sz="3100" b="1" dirty="0" err="1"/>
              <a:t>Telangana</a:t>
            </a:r>
            <a:r>
              <a:rPr lang="en-US" sz="3100" b="1" dirty="0"/>
              <a:t> High Court for 25% Free Admissions for poor students in private schools as per Sec 25©  of RTE Act</a:t>
            </a:r>
          </a:p>
          <a:p>
            <a:endParaRPr lang="en-US" dirty="0"/>
          </a:p>
          <a:p>
            <a:endParaRPr lang="en-US" dirty="0"/>
          </a:p>
        </p:txBody>
      </p:sp>
    </p:spTree>
    <p:extLst>
      <p:ext uri="{BB962C8B-B14F-4D97-AF65-F5344CB8AC3E}">
        <p14:creationId xmlns:p14="http://schemas.microsoft.com/office/powerpoint/2010/main" val="420297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dirty="0"/>
              <a:t>COVID Relief: COVA for Migrant Workers &amp; Teachers</a:t>
            </a:r>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4800" y="1447800"/>
            <a:ext cx="4191000" cy="4800600"/>
          </a:xfrm>
        </p:spPr>
      </p:pic>
      <p:pic>
        <p:nvPicPr>
          <p:cNvPr id="12"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1447800"/>
            <a:ext cx="4267199" cy="4876800"/>
          </a:xfrm>
        </p:spPr>
      </p:pic>
    </p:spTree>
    <p:extLst>
      <p:ext uri="{BB962C8B-B14F-4D97-AF65-F5344CB8AC3E}">
        <p14:creationId xmlns:p14="http://schemas.microsoft.com/office/powerpoint/2010/main" val="373747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COVID Relief: Overview</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295400"/>
            <a:ext cx="8686800" cy="5029200"/>
          </a:xfrm>
        </p:spPr>
      </p:pic>
    </p:spTree>
    <p:extLst>
      <p:ext uri="{BB962C8B-B14F-4D97-AF65-F5344CB8AC3E}">
        <p14:creationId xmlns:p14="http://schemas.microsoft.com/office/powerpoint/2010/main" val="416089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457200"/>
          </a:xfrm>
        </p:spPr>
        <p:txBody>
          <a:bodyPr>
            <a:normAutofit fontScale="90000"/>
          </a:bodyPr>
          <a:lstStyle/>
          <a:p>
            <a:pPr algn="ctr"/>
            <a:r>
              <a:rPr lang="en-US" sz="3200" dirty="0"/>
              <a:t>3</a:t>
            </a:r>
            <a:r>
              <a:rPr lang="en-US" sz="3200" baseline="30000" dirty="0"/>
              <a:t>rd</a:t>
            </a:r>
            <a:r>
              <a:rPr lang="en-US" sz="3200" dirty="0"/>
              <a:t> Generation Philanthropy- Impact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838200"/>
            <a:ext cx="8839200" cy="5791200"/>
          </a:xfrm>
        </p:spPr>
      </p:pic>
    </p:spTree>
    <p:extLst>
      <p:ext uri="{BB962C8B-B14F-4D97-AF65-F5344CB8AC3E}">
        <p14:creationId xmlns:p14="http://schemas.microsoft.com/office/powerpoint/2010/main" val="60126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87" y="304800"/>
            <a:ext cx="8686800" cy="838200"/>
          </a:xfrm>
        </p:spPr>
        <p:txBody>
          <a:bodyPr>
            <a:normAutofit fontScale="90000"/>
          </a:bodyPr>
          <a:lstStyle/>
          <a:p>
            <a:pPr algn="ctr"/>
            <a:r>
              <a:rPr lang="en-US" dirty="0"/>
              <a:t>3</a:t>
            </a:r>
            <a:r>
              <a:rPr lang="en-US" baseline="30000" dirty="0"/>
              <a:t>rd</a:t>
            </a:r>
            <a:r>
              <a:rPr lang="en-US" dirty="0"/>
              <a:t> Generation Philanthropy- Impact- 2</a:t>
            </a:r>
          </a:p>
        </p:txBody>
      </p:sp>
      <p:pic>
        <p:nvPicPr>
          <p:cNvPr id="5" name="Content Placeholder 4" descr="Table&#10;&#10;Description automatically generated">
            <a:extLst>
              <a:ext uri="{FF2B5EF4-FFF2-40B4-BE49-F238E27FC236}">
                <a16:creationId xmlns:a16="http://schemas.microsoft.com/office/drawing/2014/main" xmlns="" id="{C2A12AC7-50F0-4C96-9E13-38E25A996D8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143000"/>
            <a:ext cx="8878887" cy="5622925"/>
          </a:xfrm>
        </p:spPr>
      </p:pic>
    </p:spTree>
    <p:extLst>
      <p:ext uri="{BB962C8B-B14F-4D97-AF65-F5344CB8AC3E}">
        <p14:creationId xmlns:p14="http://schemas.microsoft.com/office/powerpoint/2010/main" val="4175218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914400"/>
          </a:xfrm>
        </p:spPr>
        <p:txBody>
          <a:bodyPr>
            <a:normAutofit/>
          </a:bodyPr>
          <a:lstStyle/>
          <a:p>
            <a:r>
              <a:rPr lang="en-US" sz="2600" dirty="0"/>
              <a:t>Livelihood Support for Small Businesses &amp; Refugees</a:t>
            </a:r>
          </a:p>
        </p:txBody>
      </p:sp>
      <p:sp>
        <p:nvSpPr>
          <p:cNvPr id="3" name="Content Placeholder 2"/>
          <p:cNvSpPr>
            <a:spLocks noGrp="1"/>
          </p:cNvSpPr>
          <p:nvPr>
            <p:ph sz="half" idx="1"/>
          </p:nvPr>
        </p:nvSpPr>
        <p:spPr>
          <a:xfrm>
            <a:off x="304800" y="1219200"/>
            <a:ext cx="4191000" cy="5410200"/>
          </a:xfrm>
        </p:spPr>
        <p:txBody>
          <a:bodyPr>
            <a:normAutofit fontScale="70000" lnSpcReduction="20000"/>
          </a:bodyPr>
          <a:lstStyle/>
          <a:p>
            <a:pPr>
              <a:spcAft>
                <a:spcPts val="600"/>
              </a:spcAft>
            </a:pPr>
            <a:r>
              <a:rPr lang="en-US" sz="2900" b="1" dirty="0"/>
              <a:t>Times of India</a:t>
            </a:r>
          </a:p>
          <a:p>
            <a:pPr>
              <a:spcAft>
                <a:spcPts val="600"/>
              </a:spcAft>
            </a:pPr>
            <a:r>
              <a:rPr lang="en-US" b="1" dirty="0"/>
              <a:t>COVA lends helping hand to city vendors</a:t>
            </a:r>
          </a:p>
          <a:p>
            <a:r>
              <a:rPr lang="en-US" b="1" dirty="0"/>
              <a:t>TNN / Jun 8, 2020, 04:44 IST</a:t>
            </a:r>
          </a:p>
          <a:p>
            <a:endParaRPr lang="en-US" sz="1300" dirty="0"/>
          </a:p>
          <a:p>
            <a:r>
              <a:rPr lang="en-US" b="1" dirty="0"/>
              <a:t>Hyderabad: The Confederation of Voluntary Association (</a:t>
            </a:r>
            <a:r>
              <a:rPr lang="en-US" b="1" dirty="0">
                <a:hlinkClick r:id="rId2"/>
              </a:rPr>
              <a:t>COVA</a:t>
            </a:r>
            <a:r>
              <a:rPr lang="en-US" b="1" dirty="0"/>
              <a:t>) on Sunday began a program under which monetary assistance is being provided to vendors in the city.</a:t>
            </a:r>
          </a:p>
          <a:p>
            <a:endParaRPr lang="en-US" sz="1600" b="1" dirty="0"/>
          </a:p>
          <a:p>
            <a:r>
              <a:rPr lang="en-US" b="1" dirty="0"/>
              <a:t>Dr Mazher Hussain, executive director </a:t>
            </a:r>
            <a:r>
              <a:rPr lang="en-US" b="1"/>
              <a:t>of COVA </a:t>
            </a:r>
            <a:r>
              <a:rPr lang="en-US" b="1" dirty="0"/>
              <a:t>said that the </a:t>
            </a:r>
            <a:r>
              <a:rPr lang="en-US" sz="3100" b="1" dirty="0"/>
              <a:t>program is aimed towards helping vendors restore their businesses ..</a:t>
            </a:r>
            <a:br>
              <a:rPr lang="en-US" sz="3100" b="1" dirty="0"/>
            </a:br>
            <a:r>
              <a:rPr lang="en-US" dirty="0"/>
              <a:t/>
            </a:r>
            <a:br>
              <a:rPr lang="en-US" dirty="0"/>
            </a:b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9339" y="1371600"/>
            <a:ext cx="4343400" cy="4343400"/>
          </a:xfrm>
        </p:spPr>
      </p:pic>
    </p:spTree>
    <p:extLst>
      <p:ext uri="{BB962C8B-B14F-4D97-AF65-F5344CB8AC3E}">
        <p14:creationId xmlns:p14="http://schemas.microsoft.com/office/powerpoint/2010/main" val="288530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Supporting Refugees &amp; Theater</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8600" y="1676400"/>
            <a:ext cx="4419600" cy="4086225"/>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752600"/>
            <a:ext cx="4343400" cy="4038599"/>
          </a:xfrm>
        </p:spPr>
      </p:pic>
    </p:spTree>
    <p:extLst>
      <p:ext uri="{BB962C8B-B14F-4D97-AF65-F5344CB8AC3E}">
        <p14:creationId xmlns:p14="http://schemas.microsoft.com/office/powerpoint/2010/main" val="50151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971800"/>
            <a:ext cx="8458200" cy="2514600"/>
          </a:xfrm>
        </p:spPr>
        <p:txBody>
          <a:bodyPr>
            <a:normAutofit/>
          </a:bodyPr>
          <a:lstStyle/>
          <a:p>
            <a:pPr algn="ctr"/>
            <a:r>
              <a:rPr lang="en-US" sz="6600" dirty="0"/>
              <a:t>Thank You</a:t>
            </a:r>
          </a:p>
        </p:txBody>
      </p:sp>
      <p:sp>
        <p:nvSpPr>
          <p:cNvPr id="3" name="Subtitle 2"/>
          <p:cNvSpPr>
            <a:spLocks noGrp="1"/>
          </p:cNvSpPr>
          <p:nvPr>
            <p:ph type="subTitle" idx="1"/>
          </p:nvPr>
        </p:nvSpPr>
        <p:spPr>
          <a:xfrm>
            <a:off x="381000" y="838200"/>
            <a:ext cx="8458200" cy="76200"/>
          </a:xfrm>
        </p:spPr>
        <p:txBody>
          <a:bodyPr>
            <a:normAutofit fontScale="25000" lnSpcReduction="20000"/>
          </a:bodyPr>
          <a:lstStyle/>
          <a:p>
            <a:endParaRPr lang="en-US" dirty="0"/>
          </a:p>
        </p:txBody>
      </p:sp>
    </p:spTree>
    <p:extLst>
      <p:ext uri="{BB962C8B-B14F-4D97-AF65-F5344CB8AC3E}">
        <p14:creationId xmlns:p14="http://schemas.microsoft.com/office/powerpoint/2010/main" val="122820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24600"/>
            <a:ext cx="8458200" cy="381000"/>
          </a:xfrm>
        </p:spPr>
        <p:txBody>
          <a:bodyPr>
            <a:normAutofit fontScale="90000"/>
          </a:bodyPr>
          <a:lstStyle/>
          <a:p>
            <a:pPr algn="ctr"/>
            <a:r>
              <a:rPr lang="en-US" sz="3100" dirty="0">
                <a:effectLst/>
                <a:latin typeface="Times New Roman" panose="02020603050405020304" pitchFamily="18" charset="0"/>
                <a:cs typeface="Times New Roman" panose="02020603050405020304" pitchFamily="18" charset="0"/>
              </a:rPr>
              <a:t>Recognitions</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2"/>
          </p:nvPr>
        </p:nvSpPr>
        <p:spPr>
          <a:xfrm>
            <a:off x="228601" y="609600"/>
            <a:ext cx="2743200" cy="5181600"/>
          </a:xfrm>
        </p:spPr>
        <p:txBody>
          <a:bodyPr>
            <a:normAutofit fontScale="25000" lnSpcReduction="20000"/>
          </a:bodyPr>
          <a:lstStyle/>
          <a:p>
            <a:pPr lvl="0"/>
            <a:r>
              <a:rPr lang="en-US" sz="9600" b="1" dirty="0">
                <a:cs typeface="Times New Roman" panose="02020603050405020304" pitchFamily="18" charset="0"/>
              </a:rPr>
              <a:t>Recognition for COVA &amp; Member </a:t>
            </a:r>
            <a:r>
              <a:rPr lang="en-US" sz="9600" b="1" dirty="0" err="1">
                <a:cs typeface="Times New Roman" panose="02020603050405020304" pitchFamily="18" charset="0"/>
              </a:rPr>
              <a:t>Organisations</a:t>
            </a:r>
            <a:endParaRPr lang="en-US" sz="9600" b="1" dirty="0">
              <a:cs typeface="Times New Roman" panose="02020603050405020304" pitchFamily="18" charset="0"/>
            </a:endParaRPr>
          </a:p>
          <a:p>
            <a:pPr marL="342900" indent="-342900">
              <a:buFont typeface="Wingdings" panose="05000000000000000000" charset="0"/>
              <a:buChar char="v"/>
            </a:pPr>
            <a:r>
              <a:rPr lang="en-US" sz="8800" b="1" dirty="0">
                <a:cs typeface="Times New Roman" panose="02020603050405020304" pitchFamily="18" charset="0"/>
              </a:rPr>
              <a:t>Government of </a:t>
            </a:r>
            <a:r>
              <a:rPr lang="en-US" sz="8800" b="1" dirty="0" err="1">
                <a:cs typeface="Times New Roman" panose="02020603050405020304" pitchFamily="18" charset="0"/>
              </a:rPr>
              <a:t>Telangana</a:t>
            </a:r>
            <a:r>
              <a:rPr lang="en-US" sz="8800" b="1" dirty="0">
                <a:cs typeface="Times New Roman" panose="02020603050405020304" pitchFamily="18" charset="0"/>
              </a:rPr>
              <a:t> </a:t>
            </a:r>
            <a:r>
              <a:rPr lang="en-US" sz="8800" b="1" dirty="0">
                <a:solidFill>
                  <a:schemeClr val="tx1"/>
                </a:solidFill>
                <a:cs typeface="Times New Roman" panose="02020603050405020304" pitchFamily="18" charset="0"/>
              </a:rPr>
              <a:t>as</a:t>
            </a:r>
            <a:r>
              <a:rPr lang="en-US" sz="8800" b="1" dirty="0">
                <a:solidFill>
                  <a:srgbClr val="FF0000"/>
                </a:solidFill>
                <a:cs typeface="Times New Roman" panose="02020603050405020304" pitchFamily="18" charset="0"/>
              </a:rPr>
              <a:t> </a:t>
            </a:r>
            <a:r>
              <a:rPr lang="en-US" sz="8800" b="1" dirty="0">
                <a:cs typeface="Times New Roman" panose="02020603050405020304" pitchFamily="18" charset="0"/>
              </a:rPr>
              <a:t>COVID Warrior</a:t>
            </a:r>
          </a:p>
          <a:p>
            <a:pPr marL="342900" indent="-342900">
              <a:buFont typeface="Wingdings" panose="05000000000000000000" charset="0"/>
              <a:buChar char="v"/>
            </a:pPr>
            <a:endParaRPr lang="en-US" sz="4000" b="1" dirty="0">
              <a:cs typeface="Times New Roman" panose="02020603050405020304" pitchFamily="18" charset="0"/>
            </a:endParaRPr>
          </a:p>
          <a:p>
            <a:pPr marL="342900" lvl="0" indent="-342900">
              <a:buFont typeface="Wingdings" panose="05000000000000000000" charset="0"/>
              <a:buChar char="v"/>
            </a:pPr>
            <a:r>
              <a:rPr lang="en-US" sz="8800" b="1" dirty="0">
                <a:cs typeface="Times New Roman" panose="02020603050405020304" pitchFamily="18" charset="0"/>
              </a:rPr>
              <a:t>The Government of Jammu &amp; Kashmir for Earthquake Relief</a:t>
            </a:r>
          </a:p>
          <a:p>
            <a:pPr lvl="0"/>
            <a:r>
              <a:rPr lang="en-US" sz="4400" b="1" dirty="0">
                <a:cs typeface="Times New Roman" panose="02020603050405020304" pitchFamily="18" charset="0"/>
              </a:rPr>
              <a:t> </a:t>
            </a:r>
            <a:endParaRPr lang="en-US" sz="4000" b="1" dirty="0">
              <a:cs typeface="Times New Roman" panose="02020603050405020304" pitchFamily="18" charset="0"/>
            </a:endParaRPr>
          </a:p>
          <a:p>
            <a:pPr marL="342900" lvl="0" indent="-342900">
              <a:buFont typeface="Wingdings" panose="05000000000000000000" charset="0"/>
              <a:buChar char="v"/>
            </a:pPr>
            <a:r>
              <a:rPr lang="en-US" sz="8800" b="1" dirty="0">
                <a:cs typeface="Times New Roman" panose="02020603050405020304" pitchFamily="18" charset="0"/>
              </a:rPr>
              <a:t>Asia Star Peace Award by Association for Communal Harmony in Asia</a:t>
            </a:r>
          </a:p>
          <a:p>
            <a:pPr marL="342900" lvl="0" indent="-342900">
              <a:buFont typeface="Wingdings" panose="05000000000000000000" charset="0"/>
              <a:buChar char="v"/>
            </a:pPr>
            <a:endParaRPr lang="en-US" sz="2400" b="1" dirty="0">
              <a:cs typeface="Times New Roman" panose="02020603050405020304" pitchFamily="18" charset="0"/>
            </a:endParaRPr>
          </a:p>
          <a:p>
            <a:pPr marL="342900" lvl="0" indent="-342900">
              <a:buFont typeface="Wingdings" panose="05000000000000000000" charset="0"/>
              <a:buChar char="v"/>
            </a:pPr>
            <a:r>
              <a:rPr lang="en-US" sz="8800" b="1" dirty="0">
                <a:cs typeface="Times New Roman" panose="02020603050405020304" pitchFamily="18" charset="0"/>
              </a:rPr>
              <a:t>UN My World Award for work on MDGs in New York</a:t>
            </a:r>
          </a:p>
          <a:p>
            <a:pPr marL="171450" indent="-171450"/>
            <a:endParaRPr lang="en-US" sz="80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89267" y="573206"/>
            <a:ext cx="5793150" cy="4953000"/>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 y="152400"/>
            <a:ext cx="8991600" cy="2362200"/>
          </a:xfrm>
        </p:spPr>
        <p:txBody>
          <a:bodyPr>
            <a:normAutofit fontScale="90000"/>
          </a:bodyPr>
          <a:lstStyle/>
          <a:p>
            <a:pPr lvl="0" algn="ctr"/>
            <a:r>
              <a:rPr lang="en-US" sz="3100" b="1" cap="none" dirty="0">
                <a:effectLst/>
                <a:cs typeface="Times New Roman" panose="02020603050405020304" pitchFamily="18" charset="0"/>
              </a:rPr>
              <a:t>A National Network Of Voluntary </a:t>
            </a:r>
            <a:r>
              <a:rPr lang="en-US" sz="3100" b="1" cap="none" dirty="0" err="1">
                <a:effectLst/>
                <a:cs typeface="Times New Roman" panose="02020603050405020304" pitchFamily="18" charset="0"/>
              </a:rPr>
              <a:t>Organisations</a:t>
            </a:r>
            <a:r>
              <a:rPr lang="en-US" sz="3200" b="1" cap="none" dirty="0">
                <a:effectLst/>
                <a:cs typeface="Times New Roman" panose="02020603050405020304" pitchFamily="18" charset="0"/>
              </a:rPr>
              <a:t> </a:t>
            </a:r>
            <a:br>
              <a:rPr lang="en-US" sz="3200" b="1" cap="none" dirty="0">
                <a:effectLst/>
                <a:cs typeface="Times New Roman" panose="02020603050405020304" pitchFamily="18" charset="0"/>
              </a:rPr>
            </a:br>
            <a:r>
              <a:rPr lang="en-US" sz="3200" cap="none" dirty="0">
                <a:effectLst/>
                <a:cs typeface="Times New Roman" panose="02020603050405020304" pitchFamily="18" charset="0"/>
              </a:rPr>
              <a:t>Working For Communal Harmony &amp;</a:t>
            </a:r>
            <a:br>
              <a:rPr lang="en-US" sz="3200" cap="none" dirty="0">
                <a:effectLst/>
                <a:cs typeface="Times New Roman" panose="02020603050405020304" pitchFamily="18" charset="0"/>
              </a:rPr>
            </a:br>
            <a:r>
              <a:rPr lang="en-US" sz="3200" cap="none" dirty="0">
                <a:effectLst/>
                <a:cs typeface="Times New Roman" panose="02020603050405020304" pitchFamily="18" charset="0"/>
              </a:rPr>
              <a:t> Community Empowerment In India </a:t>
            </a:r>
            <a:br>
              <a:rPr lang="en-US" sz="3200" cap="none" dirty="0">
                <a:effectLst/>
                <a:cs typeface="Times New Roman" panose="02020603050405020304" pitchFamily="18" charset="0"/>
              </a:rPr>
            </a:br>
            <a:r>
              <a:rPr lang="en-US" sz="3200" cap="none" dirty="0">
                <a:effectLst/>
                <a:cs typeface="Times New Roman" panose="02020603050405020304" pitchFamily="18" charset="0"/>
              </a:rPr>
              <a:t>And Peace In South Asia</a:t>
            </a:r>
            <a:br>
              <a:rPr lang="en-US" sz="3200" cap="none" dirty="0">
                <a:effectLst/>
                <a:cs typeface="Times New Roman" panose="02020603050405020304" pitchFamily="18" charset="0"/>
              </a:rPr>
            </a:br>
            <a:endParaRPr lang="en-US" sz="3200" cap="none" dirty="0">
              <a:cs typeface="Times New Roman" panose="02020603050405020304" pitchFamily="18" charset="0"/>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2286000"/>
            <a:ext cx="3733800" cy="3581399"/>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19600" y="2285999"/>
            <a:ext cx="4046220" cy="3581400"/>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Preventing Riots in </a:t>
            </a:r>
            <a:r>
              <a:rPr lang="en-US" sz="2800" dirty="0" err="1"/>
              <a:t>Bastis</a:t>
            </a:r>
            <a:r>
              <a:rPr lang="en-US" sz="2800" dirty="0"/>
              <a:t> to </a:t>
            </a:r>
            <a:br>
              <a:rPr lang="en-US" sz="2800" dirty="0"/>
            </a:br>
            <a:r>
              <a:rPr lang="en-US" sz="2800" dirty="0"/>
              <a:t>Promoting Peace in Jammu &amp; Kashmir</a:t>
            </a: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371600"/>
            <a:ext cx="4343400" cy="5105400"/>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371600"/>
            <a:ext cx="4191000" cy="5029200"/>
          </a:xfrm>
        </p:spPr>
      </p:pic>
    </p:spTree>
    <p:extLst>
      <p:ext uri="{BB962C8B-B14F-4D97-AF65-F5344CB8AC3E}">
        <p14:creationId xmlns:p14="http://schemas.microsoft.com/office/powerpoint/2010/main" val="406862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Promoting Peace in South Asia</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733800" y="1524001"/>
            <a:ext cx="5257800" cy="5029199"/>
          </a:xfrm>
        </p:spPr>
      </p:pic>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2133600"/>
            <a:ext cx="3276600" cy="3581400"/>
          </a:xfrm>
        </p:spPr>
      </p:pic>
    </p:spTree>
    <p:extLst>
      <p:ext uri="{BB962C8B-B14F-4D97-AF65-F5344CB8AC3E}">
        <p14:creationId xmlns:p14="http://schemas.microsoft.com/office/powerpoint/2010/main" val="162673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9800"/>
            <a:ext cx="8458200" cy="838200"/>
          </a:xfrm>
        </p:spPr>
        <p:txBody>
          <a:bodyPr/>
          <a:lstStyle/>
          <a:p>
            <a:pPr algn="ctr"/>
            <a:r>
              <a:rPr lang="en-US" sz="2800" dirty="0"/>
              <a:t>COVA in Cyber Space</a:t>
            </a:r>
            <a:endParaRPr lang="en-US" dirty="0"/>
          </a:p>
        </p:txBody>
      </p:sp>
      <p:sp>
        <p:nvSpPr>
          <p:cNvPr id="3" name="Text Placeholder 2"/>
          <p:cNvSpPr>
            <a:spLocks noGrp="1"/>
          </p:cNvSpPr>
          <p:nvPr>
            <p:ph type="body" idx="2"/>
          </p:nvPr>
        </p:nvSpPr>
        <p:spPr>
          <a:xfrm>
            <a:off x="457200" y="609600"/>
            <a:ext cx="3733800" cy="4800600"/>
          </a:xfrm>
        </p:spPr>
        <p:txBody>
          <a:bodyPr>
            <a:noAutofit/>
          </a:bodyPr>
          <a:lstStyle/>
          <a:p>
            <a:r>
              <a:rPr lang="en-US" sz="2200" b="1" dirty="0"/>
              <a:t>COFI Networks  Program of COVA enables participants to gain mastery over 8 social media platforms to secure cyber space for peace/ </a:t>
            </a:r>
          </a:p>
          <a:p>
            <a:endParaRPr lang="en-US" sz="700" b="1" dirty="0"/>
          </a:p>
          <a:p>
            <a:r>
              <a:rPr lang="en-US" sz="2200" b="1" dirty="0"/>
              <a:t>COVA trained participants from 9 Countries of South Asia and Far East and 10 cities in India to promote peace through cyberspace</a:t>
            </a:r>
          </a:p>
          <a:p>
            <a:endParaRPr lang="en-US" sz="500" b="1" dirty="0"/>
          </a:p>
          <a:p>
            <a:r>
              <a:rPr lang="en-US" sz="2200" b="1" dirty="0"/>
              <a:t>COVA trained 100 activists, faith leaders, academics and media persons to decode and expose Fake News through the CHECKIT Program.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86200" y="609600"/>
            <a:ext cx="5029200" cy="4800600"/>
          </a:xfrm>
        </p:spPr>
      </p:pic>
    </p:spTree>
    <p:extLst>
      <p:ext uri="{BB962C8B-B14F-4D97-AF65-F5344CB8AC3E}">
        <p14:creationId xmlns:p14="http://schemas.microsoft.com/office/powerpoint/2010/main" val="196114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0"/>
            <a:ext cx="9067800" cy="1295400"/>
          </a:xfrm>
        </p:spPr>
        <p:txBody>
          <a:bodyPr>
            <a:normAutofit/>
          </a:bodyPr>
          <a:lstStyle/>
          <a:p>
            <a:pPr algn="ctr"/>
            <a:r>
              <a:rPr lang="en-US" sz="2400" dirty="0">
                <a:latin typeface="Times New Roman" panose="02020603050405020304" pitchFamily="18" charset="0"/>
                <a:cs typeface="Times New Roman" panose="02020603050405020304" pitchFamily="18" charset="0"/>
              </a:rPr>
              <a:t>Research, Advocacy and Policy Transformations</a:t>
            </a:r>
          </a:p>
        </p:txBody>
      </p:sp>
      <p:sp>
        <p:nvSpPr>
          <p:cNvPr id="3" name="Text Placeholder 2"/>
          <p:cNvSpPr>
            <a:spLocks noGrp="1"/>
          </p:cNvSpPr>
          <p:nvPr>
            <p:ph type="body" idx="2"/>
          </p:nvPr>
        </p:nvSpPr>
        <p:spPr>
          <a:xfrm>
            <a:off x="457200" y="609600"/>
            <a:ext cx="3886199" cy="4800600"/>
          </a:xfrm>
        </p:spPr>
        <p:txBody>
          <a:bodyPr>
            <a:normAutofit fontScale="25000" lnSpcReduction="20000"/>
          </a:bodyPr>
          <a:lstStyle/>
          <a:p>
            <a:pPr lvl="0"/>
            <a:r>
              <a:rPr lang="en-US" sz="8800" b="1" dirty="0">
                <a:cs typeface="Times New Roman" panose="02020603050405020304" pitchFamily="18" charset="0"/>
              </a:rPr>
              <a:t>COVA is engaged with Local, State and National Governments and Multilateral Bodies like United Nations </a:t>
            </a:r>
            <a:r>
              <a:rPr lang="en-US" sz="8800" b="1" dirty="0" err="1">
                <a:cs typeface="Times New Roman" panose="02020603050405020304" pitchFamily="18" charset="0"/>
              </a:rPr>
              <a:t>Organisation</a:t>
            </a:r>
            <a:r>
              <a:rPr lang="en-US" sz="8800" b="1" dirty="0">
                <a:cs typeface="Times New Roman" panose="02020603050405020304" pitchFamily="18" charset="0"/>
              </a:rPr>
              <a:t>, G20, BRICS, SAARC and others </a:t>
            </a:r>
          </a:p>
          <a:p>
            <a:pPr lvl="0"/>
            <a:endParaRPr lang="en-US" sz="8800" b="1" dirty="0">
              <a:cs typeface="Times New Roman" panose="02020603050405020304" pitchFamily="18" charset="0"/>
            </a:endParaRPr>
          </a:p>
          <a:p>
            <a:pPr lvl="0"/>
            <a:r>
              <a:rPr lang="en-US" sz="8800" b="1" dirty="0">
                <a:ea typeface="Tahoma" panose="020B0604030504040204" pitchFamily="34" charset="0"/>
                <a:cs typeface="Times New Roman" panose="02020603050405020304" pitchFamily="18" charset="0"/>
              </a:rPr>
              <a:t>Government of India accepted 9 Recommendations of COVA for financial inclusion</a:t>
            </a:r>
          </a:p>
          <a:p>
            <a:r>
              <a:rPr lang="en-US" sz="8800" b="1" dirty="0">
                <a:cs typeface="Times New Roman" pitchFamily="18" charset="0"/>
              </a:rPr>
              <a:t>4 of these Recommendations were incorporated in the MUDRA Scheme </a:t>
            </a:r>
            <a:endParaRPr lang="en-US" sz="8800" dirty="0">
              <a:cs typeface="Times New Roman" pitchFamily="18" charset="0"/>
            </a:endParaRPr>
          </a:p>
          <a:p>
            <a:endParaRPr lang="en-US" sz="8800" b="1" dirty="0">
              <a:cs typeface="Times New Roman" pitchFamily="18" charset="0"/>
            </a:endParaRPr>
          </a:p>
          <a:p>
            <a:r>
              <a:rPr lang="en-US" sz="8800" b="1" dirty="0">
                <a:cs typeface="Times New Roman" pitchFamily="18" charset="0"/>
              </a:rPr>
              <a:t>5</a:t>
            </a:r>
            <a:r>
              <a:rPr lang="en-US" sz="8800" b="1" baseline="30000" dirty="0">
                <a:cs typeface="Times New Roman" pitchFamily="18" charset="0"/>
              </a:rPr>
              <a:t>th</a:t>
            </a:r>
            <a:r>
              <a:rPr lang="en-US" sz="8800" b="1" dirty="0">
                <a:cs typeface="Times New Roman" pitchFamily="18" charset="0"/>
              </a:rPr>
              <a:t> Recommendation of COVA led to the formulation of  </a:t>
            </a:r>
            <a:r>
              <a:rPr lang="en-US" sz="8800" b="1" dirty="0" err="1">
                <a:cs typeface="Times New Roman" pitchFamily="18" charset="0"/>
              </a:rPr>
              <a:t>eMUDRA</a:t>
            </a:r>
            <a:r>
              <a:rPr lang="en-US" sz="8800" b="1" dirty="0">
                <a:cs typeface="Times New Roman" pitchFamily="18" charset="0"/>
              </a:rPr>
              <a:t> Scheme. </a:t>
            </a:r>
            <a:endParaRPr lang="en-US" sz="8800" dirty="0">
              <a:cs typeface="Times New Roman"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Content Placeholder 4" descr="C:\Users\Roshan\Downloads\IMG-20220411-WA0021.jpgIMG-20220411-WA0021"/>
          <p:cNvPicPr>
            <a:picLocks noGrp="1" noChangeAspect="1"/>
          </p:cNvPicPr>
          <p:nvPr>
            <p:ph sz="half" idx="1"/>
          </p:nvPr>
        </p:nvPicPr>
        <p:blipFill>
          <a:blip r:embed="rId2" cstate="print"/>
          <a:srcRect/>
          <a:stretch>
            <a:fillRect/>
          </a:stretch>
        </p:blipFill>
        <p:spPr>
          <a:xfrm>
            <a:off x="4267200" y="1059815"/>
            <a:ext cx="4556760" cy="3899535"/>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38800"/>
            <a:ext cx="8458200" cy="878840"/>
          </a:xfrm>
        </p:spPr>
        <p:txBody>
          <a:bodyPr>
            <a:noAutofit/>
          </a:bodyPr>
          <a:lstStyle/>
          <a:p>
            <a:pPr algn="ctr"/>
            <a:r>
              <a:rPr lang="en-US" sz="2400" cap="none" dirty="0">
                <a:latin typeface="Times New Roman" panose="02020603050405020304" pitchFamily="18" charset="0"/>
                <a:cs typeface="Times New Roman" panose="02020603050405020304" pitchFamily="18" charset="0"/>
              </a:rPr>
              <a:t>Compassionate Citizenship And Responsible Activism Program</a:t>
            </a:r>
            <a:endParaRPr lang="en-US" sz="2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2"/>
          </p:nvPr>
        </p:nvSpPr>
        <p:spPr>
          <a:xfrm>
            <a:off x="228600" y="228600"/>
            <a:ext cx="2819400" cy="5584190"/>
          </a:xfrm>
        </p:spPr>
        <p:txBody>
          <a:bodyPr>
            <a:noAutofit/>
          </a:bodyPr>
          <a:lstStyle/>
          <a:p>
            <a:pPr marL="342900" indent="-342900">
              <a:buFont typeface="Wingdings" panose="05000000000000000000" charset="0"/>
              <a:buChar char="q"/>
            </a:pPr>
            <a:r>
              <a:rPr lang="en-US" sz="2200" b="1" dirty="0">
                <a:cs typeface="Times New Roman" panose="02020603050405020304" pitchFamily="18" charset="0"/>
              </a:rPr>
              <a:t>Compassionate Citizenship and Responsible Activism Program of COVA aims to make students sensitive human beings</a:t>
            </a:r>
          </a:p>
          <a:p>
            <a:pPr marL="342900" indent="-342900">
              <a:buFont typeface="Wingdings" panose="05000000000000000000" charset="0"/>
              <a:buChar char="q"/>
            </a:pPr>
            <a:endParaRPr lang="en-US" sz="2200" b="1" dirty="0">
              <a:cs typeface="Times New Roman" panose="02020603050405020304" pitchFamily="18" charset="0"/>
            </a:endParaRPr>
          </a:p>
          <a:p>
            <a:pPr marL="342900" indent="-342900">
              <a:buFont typeface="Wingdings" panose="05000000000000000000" charset="0"/>
              <a:buChar char="q"/>
            </a:pPr>
            <a:r>
              <a:rPr lang="en-US" sz="2200" b="1" dirty="0">
                <a:cs typeface="Times New Roman" panose="02020603050405020304" pitchFamily="18" charset="0"/>
              </a:rPr>
              <a:t>Being implemented in 100 schools for 15 years reaching over 30,000 students every year</a:t>
            </a:r>
          </a:p>
          <a:p>
            <a:pPr marL="171450" indent="-171450"/>
            <a:endParaRPr lang="en-US" sz="2000" b="1" dirty="0">
              <a:latin typeface="Times New Roman" panose="02020603050405020304" pitchFamily="18" charset="0"/>
              <a:cs typeface="Times New Roman" panose="02020603050405020304" pitchFamily="18" charset="0"/>
            </a:endParaRPr>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16200000">
            <a:off x="3390899" y="-114304"/>
            <a:ext cx="5257801" cy="5791200"/>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762000"/>
          </a:xfrm>
        </p:spPr>
        <p:txBody>
          <a:bodyPr>
            <a:normAutofit fontScale="90000"/>
          </a:bodyPr>
          <a:lstStyle/>
          <a:p>
            <a:r>
              <a:rPr lang="en-US" dirty="0"/>
              <a:t>Influencing School &amp; College </a:t>
            </a:r>
            <a:r>
              <a:rPr lang="en-US" dirty="0" err="1"/>
              <a:t>Curriculam</a:t>
            </a:r>
            <a:endParaRPr lang="en-US" dirty="0"/>
          </a:p>
        </p:txBody>
      </p:sp>
      <p:sp>
        <p:nvSpPr>
          <p:cNvPr id="3" name="Content Placeholder 2"/>
          <p:cNvSpPr>
            <a:spLocks noGrp="1"/>
          </p:cNvSpPr>
          <p:nvPr>
            <p:ph sz="half" idx="1"/>
          </p:nvPr>
        </p:nvSpPr>
        <p:spPr>
          <a:xfrm>
            <a:off x="304800" y="1143000"/>
            <a:ext cx="4191000" cy="5181600"/>
          </a:xfrm>
        </p:spPr>
        <p:txBody>
          <a:bodyPr>
            <a:normAutofit fontScale="92500" lnSpcReduction="20000"/>
          </a:bodyPr>
          <a:lstStyle/>
          <a:p>
            <a:r>
              <a:rPr lang="en-US" sz="2600" b="1" dirty="0">
                <a:cs typeface="Times New Roman" pitchFamily="18" charset="0"/>
              </a:rPr>
              <a:t>Government of </a:t>
            </a:r>
            <a:r>
              <a:rPr lang="en-US" sz="2600" b="1" dirty="0" err="1">
                <a:cs typeface="Times New Roman" pitchFamily="18" charset="0"/>
              </a:rPr>
              <a:t>Telangana</a:t>
            </a:r>
            <a:r>
              <a:rPr lang="en-US" sz="2600" b="1" dirty="0">
                <a:cs typeface="Times New Roman" pitchFamily="18" charset="0"/>
              </a:rPr>
              <a:t> and Government of Delhi had agreed to include the Compassionate Citizenship and Responsible Activism Program in School Curriculum from July 2020.</a:t>
            </a:r>
          </a:p>
          <a:p>
            <a:endParaRPr lang="en-US" sz="700" b="1" dirty="0">
              <a:cs typeface="Times New Roman" pitchFamily="18" charset="0"/>
            </a:endParaRPr>
          </a:p>
          <a:p>
            <a:r>
              <a:rPr lang="en-US" sz="2600" b="1" dirty="0">
                <a:cs typeface="Times New Roman" pitchFamily="18" charset="0"/>
              </a:rPr>
              <a:t>Program had to be differed due to COVID Pandemic</a:t>
            </a:r>
          </a:p>
          <a:p>
            <a:endParaRPr lang="en-US" sz="600" b="1" dirty="0">
              <a:cs typeface="Times New Roman" pitchFamily="18" charset="0"/>
            </a:endParaRPr>
          </a:p>
          <a:p>
            <a:r>
              <a:rPr lang="en-US" sz="2600" b="1" dirty="0" err="1">
                <a:cs typeface="Times New Roman" pitchFamily="18" charset="0"/>
              </a:rPr>
              <a:t>Telangana</a:t>
            </a:r>
            <a:r>
              <a:rPr lang="en-US" sz="2600" b="1" dirty="0">
                <a:cs typeface="Times New Roman" pitchFamily="18" charset="0"/>
              </a:rPr>
              <a:t> Government is considering a Pilot in 100 schools from July 2022</a:t>
            </a:r>
          </a:p>
          <a:p>
            <a:endParaRPr lang="en-US" sz="1100" b="1" dirty="0">
              <a:cs typeface="Times New Roman" pitchFamily="18" charset="0"/>
            </a:endParaRPr>
          </a:p>
          <a:p>
            <a:r>
              <a:rPr lang="en-US" sz="2600" b="1" dirty="0">
                <a:cs typeface="Times New Roman" pitchFamily="18" charset="0"/>
              </a:rPr>
              <a:t>Delhi Government may also come on board from the next academic year</a:t>
            </a:r>
          </a:p>
          <a:p>
            <a:endParaRPr lang="en-US" sz="2200" dirty="0">
              <a:latin typeface="Times New Roman" pitchFamily="18" charset="0"/>
              <a:cs typeface="Times New Roman" pitchFamily="18" charset="0"/>
            </a:endParaRPr>
          </a:p>
        </p:txBody>
      </p:sp>
      <p:sp>
        <p:nvSpPr>
          <p:cNvPr id="4" name="Content Placeholder 3"/>
          <p:cNvSpPr>
            <a:spLocks noGrp="1"/>
          </p:cNvSpPr>
          <p:nvPr>
            <p:ph sz="half" idx="2"/>
          </p:nvPr>
        </p:nvSpPr>
        <p:spPr>
          <a:xfrm>
            <a:off x="4419600" y="1066800"/>
            <a:ext cx="4572000" cy="5257800"/>
          </a:xfrm>
        </p:spPr>
        <p:txBody>
          <a:bodyPr>
            <a:normAutofit fontScale="92500" lnSpcReduction="20000"/>
          </a:bodyPr>
          <a:lstStyle/>
          <a:p>
            <a:pPr lvl="0"/>
            <a:r>
              <a:rPr lang="en-US" sz="2600" b="1" dirty="0">
                <a:cs typeface="Times New Roman" pitchFamily="18" charset="0"/>
              </a:rPr>
              <a:t>In the Study on the Status of Micro and Small Enterprises in BRICS Economies COVA recommended introduction of courses for Schools and Colleges on entrepreneurship to transform the mindset of youth from being Job Seekers to becoming Job Creators. </a:t>
            </a:r>
          </a:p>
          <a:p>
            <a:pPr lvl="0"/>
            <a:endParaRPr lang="en-US" sz="1300" b="1" dirty="0">
              <a:cs typeface="Times New Roman" pitchFamily="18" charset="0"/>
            </a:endParaRPr>
          </a:p>
          <a:p>
            <a:r>
              <a:rPr lang="en-US" sz="2600" b="1" dirty="0"/>
              <a:t>HRD Ministry of the Government of India accepted the recommendation </a:t>
            </a:r>
          </a:p>
          <a:p>
            <a:r>
              <a:rPr lang="en-US" sz="2600" b="1" dirty="0"/>
              <a:t>Asked COVA to develop course content and offered to incorporate that in the Syllabi and on its official portal</a:t>
            </a:r>
            <a:r>
              <a:rPr lang="en-US" sz="2600" dirty="0"/>
              <a:t>. </a:t>
            </a:r>
          </a:p>
        </p:txBody>
      </p:sp>
    </p:spTree>
    <p:extLst>
      <p:ext uri="{BB962C8B-B14F-4D97-AF65-F5344CB8AC3E}">
        <p14:creationId xmlns:p14="http://schemas.microsoft.com/office/powerpoint/2010/main" val="89990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432</TotalTime>
  <Words>545</Words>
  <Application>Microsoft Office PowerPoint</Application>
  <PresentationFormat>On-screen Show (4:3)</PresentationFormat>
  <Paragraphs>65</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Trek</vt:lpstr>
      <vt:lpstr> Vision Social Harmony, Equality &amp; Global Peace Through Responsible Citizenship</vt:lpstr>
      <vt:lpstr>Recognitions </vt:lpstr>
      <vt:lpstr>A National Network Of Voluntary Organisations  Working For Communal Harmony &amp;  Community Empowerment In India  And Peace In South Asia </vt:lpstr>
      <vt:lpstr>Preventing Riots in Bastis to  Promoting Peace in Jammu &amp; Kashmir</vt:lpstr>
      <vt:lpstr>Promoting Peace in South Asia</vt:lpstr>
      <vt:lpstr>COVA in Cyber Space</vt:lpstr>
      <vt:lpstr>Research, Advocacy and Policy Transformations</vt:lpstr>
      <vt:lpstr>Compassionate Citizenship And Responsible Activism Program</vt:lpstr>
      <vt:lpstr>Influencing School &amp; College Curriculam</vt:lpstr>
      <vt:lpstr>Policy Transformations Through PILs</vt:lpstr>
      <vt:lpstr>COVID Relief: COVA for Migrant Workers &amp; Teachers</vt:lpstr>
      <vt:lpstr>COVID Relief: Overview</vt:lpstr>
      <vt:lpstr>3rd Generation Philanthropy- Impact</vt:lpstr>
      <vt:lpstr>3rd Generation Philanthropy- Impact- 2</vt:lpstr>
      <vt:lpstr>Livelihood Support for Small Businesses &amp; Refugees</vt:lpstr>
      <vt:lpstr>Supporting Refugees &amp; Theater</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Yesy</dc:title>
  <dc:creator>Mazher Hussain</dc:creator>
  <cp:lastModifiedBy>Mazher Hussain</cp:lastModifiedBy>
  <cp:revision>100</cp:revision>
  <dcterms:created xsi:type="dcterms:W3CDTF">2006-08-16T00:00:00Z</dcterms:created>
  <dcterms:modified xsi:type="dcterms:W3CDTF">2022-05-07T03:17:30Z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D1544BD01A314CE3B2CFE224A4DEDD71</vt:lpwstr>
  </property>
  <property fmtid="{D5CDD505-2E9C-101B-9397-08002B2CF9AE}" pid="3" name="KSOProductBuildVer">
    <vt:lpwstr>1033-11.2.0.11074</vt:lpwstr>
  </property>
</Properties>
</file>